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Default Extension="gif" ContentType="image/gif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59" r:id="rId2"/>
    <p:sldId id="260" r:id="rId3"/>
    <p:sldId id="261" r:id="rId4"/>
    <p:sldId id="262" r:id="rId5"/>
    <p:sldId id="263" r:id="rId6"/>
    <p:sldId id="264" r:id="rId7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41" d="100"/>
          <a:sy n="41" d="100"/>
        </p:scale>
        <p:origin x="-127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BFE845-166F-4370-B463-1C2FB630B83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843EA2-B7A8-40E0-8643-3C845B00A03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hyperlink" Target="mailto:lgg@cs.ntust.edu.tw" TargetMode="Externa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46275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463299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00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</p:grpSp>
      <p:sp>
        <p:nvSpPr>
          <p:cNvPr id="1463301" name="Freeform 5"/>
          <p:cNvSpPr>
            <a:spLocks/>
          </p:cNvSpPr>
          <p:nvPr/>
        </p:nvSpPr>
        <p:spPr bwMode="hidden">
          <a:xfrm>
            <a:off x="6248400" y="6262688"/>
            <a:ext cx="2895600" cy="609600"/>
          </a:xfrm>
          <a:custGeom>
            <a:avLst/>
            <a:gdLst/>
            <a:ahLst/>
            <a:cxnLst>
              <a:cxn ang="0">
                <a:pos x="5748" y="246"/>
              </a:cxn>
              <a:cxn ang="0">
                <a:pos x="0" y="246"/>
              </a:cxn>
              <a:cxn ang="0">
                <a:pos x="0" y="0"/>
              </a:cxn>
              <a:cxn ang="0">
                <a:pos x="5748" y="0"/>
              </a:cxn>
              <a:cxn ang="0">
                <a:pos x="5748" y="246"/>
              </a:cxn>
              <a:cxn ang="0">
                <a:pos x="5748" y="246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0" y="6019800"/>
            <a:ext cx="7848600" cy="857250"/>
            <a:chOff x="0" y="3792"/>
            <a:chExt cx="4944" cy="540"/>
          </a:xfrm>
        </p:grpSpPr>
        <p:sp>
          <p:nvSpPr>
            <p:cNvPr id="1463303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grpSp>
          <p:nvGrpSpPr>
            <p:cNvPr id="4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8" cy="540"/>
              <a:chOff x="2486" y="3792"/>
              <a:chExt cx="2458" cy="540"/>
            </a:xfrm>
          </p:grpSpPr>
          <p:sp>
            <p:nvSpPr>
              <p:cNvPr id="1463305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6" cy="533"/>
              </a:xfrm>
              <a:custGeom>
                <a:avLst/>
                <a:gdLst/>
                <a:ahLst/>
                <a:cxnLst>
                  <a:cxn ang="0">
                    <a:pos x="636" y="373"/>
                  </a:cxn>
                  <a:cxn ang="0">
                    <a:pos x="495" y="370"/>
                  </a:cxn>
                  <a:cxn ang="0">
                    <a:pos x="280" y="249"/>
                  </a:cxn>
                  <a:cxn ang="0">
                    <a:pos x="127" y="66"/>
                  </a:cxn>
                  <a:cxn ang="0">
                    <a:pos x="0" y="0"/>
                  </a:cxn>
                  <a:cxn ang="0">
                    <a:pos x="22" y="26"/>
                  </a:cxn>
                  <a:cxn ang="0">
                    <a:pos x="0" y="65"/>
                  </a:cxn>
                  <a:cxn ang="0">
                    <a:pos x="30" y="119"/>
                  </a:cxn>
                  <a:cxn ang="0">
                    <a:pos x="75" y="243"/>
                  </a:cxn>
                  <a:cxn ang="0">
                    <a:pos x="45" y="422"/>
                  </a:cxn>
                  <a:cxn ang="0">
                    <a:pos x="200" y="329"/>
                  </a:cxn>
                  <a:cxn ang="0">
                    <a:pos x="612" y="533"/>
                  </a:cxn>
                  <a:cxn ang="0">
                    <a:pos x="996" y="529"/>
                  </a:cxn>
                  <a:cxn ang="0">
                    <a:pos x="828" y="473"/>
                  </a:cxn>
                  <a:cxn ang="0">
                    <a:pos x="636" y="373"/>
                  </a:cxn>
                </a:cxnLst>
                <a:rect l="0" t="0" r="r" b="b"/>
                <a:pathLst>
                  <a:path w="996" h="533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612" y="533"/>
                    </a:lnTo>
                    <a:lnTo>
                      <a:pt x="996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63306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54" y="18"/>
                  </a:cxn>
                  <a:cxn ang="0">
                    <a:pos x="24" y="30"/>
                  </a:cxn>
                  <a:cxn ang="0">
                    <a:pos x="18" y="66"/>
                  </a:cxn>
                  <a:cxn ang="0">
                    <a:pos x="42" y="114"/>
                  </a:cxn>
                  <a:cxn ang="0">
                    <a:pos x="48" y="162"/>
                  </a:cxn>
                  <a:cxn ang="0">
                    <a:pos x="0" y="353"/>
                  </a:cxn>
                  <a:cxn ang="0">
                    <a:pos x="54" y="233"/>
                  </a:cxn>
                  <a:cxn ang="0">
                    <a:pos x="84" y="216"/>
                  </a:cxn>
                  <a:cxn ang="0">
                    <a:pos x="126" y="126"/>
                  </a:cxn>
                  <a:cxn ang="0">
                    <a:pos x="144" y="120"/>
                  </a:cxn>
                  <a:cxn ang="0">
                    <a:pos x="144" y="90"/>
                  </a:cxn>
                  <a:cxn ang="0">
                    <a:pos x="186" y="66"/>
                  </a:cxn>
                  <a:cxn ang="0">
                    <a:pos x="162" y="60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63307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12" y="13"/>
                  </a:cxn>
                  <a:cxn ang="0">
                    <a:pos x="0" y="40"/>
                  </a:cxn>
                  <a:cxn ang="0">
                    <a:pos x="60" y="121"/>
                  </a:cxn>
                  <a:cxn ang="0">
                    <a:pos x="310" y="271"/>
                  </a:cxn>
                  <a:cxn ang="0">
                    <a:pos x="290" y="139"/>
                  </a:cxn>
                  <a:cxn ang="0">
                    <a:pos x="378" y="76"/>
                  </a:cxn>
                  <a:cxn ang="0">
                    <a:pos x="251" y="94"/>
                  </a:cxn>
                  <a:cxn ang="0">
                    <a:pos x="90" y="54"/>
                  </a:cxn>
                  <a:cxn ang="0">
                    <a:pos x="18" y="0"/>
                  </a:cxn>
                  <a:cxn ang="0">
                    <a:pos x="18" y="0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63308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6" y="6"/>
                  </a:cxn>
                  <a:cxn ang="0">
                    <a:pos x="6" y="18"/>
                  </a:cxn>
                  <a:cxn ang="0">
                    <a:pos x="0" y="24"/>
                  </a:cxn>
                  <a:cxn ang="0">
                    <a:pos x="78" y="60"/>
                  </a:cxn>
                  <a:cxn ang="0">
                    <a:pos x="96" y="42"/>
                  </a:cxn>
                  <a:cxn ang="0">
                    <a:pos x="155" y="66"/>
                  </a:cxn>
                  <a:cxn ang="0">
                    <a:pos x="126" y="24"/>
                  </a:cxn>
                  <a:cxn ang="0">
                    <a:pos x="149" y="0"/>
                  </a:cxn>
                  <a:cxn ang="0">
                    <a:pos x="114" y="0"/>
                  </a:cxn>
                  <a:cxn ang="0">
                    <a:pos x="114" y="0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63309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/>
                <a:ahLst/>
                <a:cxnLst>
                  <a:cxn ang="0">
                    <a:pos x="6" y="36"/>
                  </a:cxn>
                  <a:cxn ang="0">
                    <a:pos x="0" y="18"/>
                  </a:cxn>
                  <a:cxn ang="0">
                    <a:pos x="12" y="6"/>
                  </a:cxn>
                  <a:cxn ang="0">
                    <a:pos x="0" y="6"/>
                  </a:cxn>
                  <a:cxn ang="0">
                    <a:pos x="12" y="6"/>
                  </a:cxn>
                  <a:cxn ang="0">
                    <a:pos x="24" y="6"/>
                  </a:cxn>
                  <a:cxn ang="0">
                    <a:pos x="36" y="6"/>
                  </a:cxn>
                  <a:cxn ang="0">
                    <a:pos x="42" y="0"/>
                  </a:cxn>
                  <a:cxn ang="0">
                    <a:pos x="30" y="18"/>
                  </a:cxn>
                  <a:cxn ang="0">
                    <a:pos x="42" y="48"/>
                  </a:cxn>
                  <a:cxn ang="0">
                    <a:pos x="12" y="72"/>
                  </a:cxn>
                  <a:cxn ang="0">
                    <a:pos x="6" y="36"/>
                  </a:cxn>
                  <a:cxn ang="0">
                    <a:pos x="6" y="36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</p:grpSp>
        <p:sp>
          <p:nvSpPr>
            <p:cNvPr id="1463310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</p:grp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1463312" name="Freeform 16"/>
            <p:cNvSpPr>
              <a:spLocks/>
            </p:cNvSpPr>
            <p:nvPr/>
          </p:nvSpPr>
          <p:spPr bwMode="auto">
            <a:xfrm>
              <a:off x="1196" y="3793"/>
              <a:ext cx="365" cy="291"/>
            </a:xfrm>
            <a:custGeom>
              <a:avLst/>
              <a:gdLst/>
              <a:ahLst/>
              <a:cxnLst>
                <a:cxn ang="0">
                  <a:pos x="24" y="24"/>
                </a:cxn>
                <a:cxn ang="0">
                  <a:pos x="0" y="60"/>
                </a:cxn>
                <a:cxn ang="0">
                  <a:pos x="66" y="108"/>
                </a:cxn>
                <a:cxn ang="0">
                  <a:pos x="143" y="180"/>
                </a:cxn>
                <a:cxn ang="0">
                  <a:pos x="191" y="168"/>
                </a:cxn>
                <a:cxn ang="0">
                  <a:pos x="341" y="287"/>
                </a:cxn>
                <a:cxn ang="0">
                  <a:pos x="305" y="174"/>
                </a:cxn>
                <a:cxn ang="0">
                  <a:pos x="365" y="132"/>
                </a:cxn>
                <a:cxn ang="0">
                  <a:pos x="359" y="126"/>
                </a:cxn>
                <a:cxn ang="0">
                  <a:pos x="335" y="114"/>
                </a:cxn>
                <a:cxn ang="0">
                  <a:pos x="299" y="90"/>
                </a:cxn>
                <a:cxn ang="0">
                  <a:pos x="257" y="72"/>
                </a:cxn>
                <a:cxn ang="0">
                  <a:pos x="215" y="54"/>
                </a:cxn>
                <a:cxn ang="0">
                  <a:pos x="173" y="36"/>
                </a:cxn>
                <a:cxn ang="0">
                  <a:pos x="143" y="24"/>
                </a:cxn>
                <a:cxn ang="0">
                  <a:pos x="131" y="18"/>
                </a:cxn>
                <a:cxn ang="0">
                  <a:pos x="107" y="18"/>
                </a:cxn>
                <a:cxn ang="0">
                  <a:pos x="95" y="18"/>
                </a:cxn>
                <a:cxn ang="0">
                  <a:pos x="72" y="12"/>
                </a:cxn>
                <a:cxn ang="0">
                  <a:pos x="66" y="12"/>
                </a:cxn>
                <a:cxn ang="0">
                  <a:pos x="54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24" y="24"/>
                </a:cxn>
                <a:cxn ang="0">
                  <a:pos x="24" y="24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3" name="Freeform 17"/>
            <p:cNvSpPr>
              <a:spLocks/>
            </p:cNvSpPr>
            <p:nvPr/>
          </p:nvSpPr>
          <p:spPr bwMode="auto">
            <a:xfrm>
              <a:off x="1943" y="3829"/>
              <a:ext cx="2033" cy="499"/>
            </a:xfrm>
            <a:custGeom>
              <a:avLst/>
              <a:gdLst/>
              <a:ahLst/>
              <a:cxnLst>
                <a:cxn ang="0">
                  <a:pos x="186" y="18"/>
                </a:cxn>
                <a:cxn ang="0">
                  <a:pos x="138" y="6"/>
                </a:cxn>
                <a:cxn ang="0">
                  <a:pos x="96" y="0"/>
                </a:cxn>
                <a:cxn ang="0">
                  <a:pos x="36" y="0"/>
                </a:cxn>
                <a:cxn ang="0">
                  <a:pos x="12" y="25"/>
                </a:cxn>
                <a:cxn ang="0">
                  <a:pos x="0" y="128"/>
                </a:cxn>
                <a:cxn ang="0">
                  <a:pos x="60" y="104"/>
                </a:cxn>
                <a:cxn ang="0">
                  <a:pos x="90" y="134"/>
                </a:cxn>
                <a:cxn ang="0">
                  <a:pos x="150" y="153"/>
                </a:cxn>
                <a:cxn ang="0">
                  <a:pos x="209" y="273"/>
                </a:cxn>
                <a:cxn ang="0">
                  <a:pos x="401" y="359"/>
                </a:cxn>
                <a:cxn ang="0">
                  <a:pos x="777" y="359"/>
                </a:cxn>
                <a:cxn ang="0">
                  <a:pos x="2033" y="499"/>
                </a:cxn>
                <a:cxn ang="0">
                  <a:pos x="2033" y="499"/>
                </a:cxn>
                <a:cxn ang="0">
                  <a:pos x="1991" y="493"/>
                </a:cxn>
                <a:cxn ang="0">
                  <a:pos x="676" y="243"/>
                </a:cxn>
                <a:cxn ang="0">
                  <a:pos x="514" y="159"/>
                </a:cxn>
                <a:cxn ang="0">
                  <a:pos x="425" y="110"/>
                </a:cxn>
                <a:cxn ang="0">
                  <a:pos x="365" y="92"/>
                </a:cxn>
                <a:cxn ang="0">
                  <a:pos x="281" y="61"/>
                </a:cxn>
                <a:cxn ang="0">
                  <a:pos x="186" y="18"/>
                </a:cxn>
                <a:cxn ang="0">
                  <a:pos x="186" y="18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4" name="Freeform 18"/>
            <p:cNvSpPr>
              <a:spLocks/>
            </p:cNvSpPr>
            <p:nvPr/>
          </p:nvSpPr>
          <p:spPr bwMode="auto">
            <a:xfrm>
              <a:off x="1830" y="3823"/>
              <a:ext cx="71" cy="61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6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29" y="18"/>
                </a:cxn>
                <a:cxn ang="0">
                  <a:pos x="53" y="18"/>
                </a:cxn>
                <a:cxn ang="0">
                  <a:pos x="59" y="30"/>
                </a:cxn>
                <a:cxn ang="0">
                  <a:pos x="65" y="42"/>
                </a:cxn>
                <a:cxn ang="0">
                  <a:pos x="71" y="54"/>
                </a:cxn>
                <a:cxn ang="0">
                  <a:pos x="71" y="60"/>
                </a:cxn>
                <a:cxn ang="0">
                  <a:pos x="59" y="54"/>
                </a:cxn>
                <a:cxn ang="0">
                  <a:pos x="47" y="42"/>
                </a:cxn>
                <a:cxn ang="0">
                  <a:pos x="23" y="30"/>
                </a:cxn>
                <a:cxn ang="0">
                  <a:pos x="23" y="36"/>
                </a:cxn>
                <a:cxn ang="0">
                  <a:pos x="18" y="42"/>
                </a:cxn>
                <a:cxn ang="0">
                  <a:pos x="12" y="48"/>
                </a:cxn>
                <a:cxn ang="0">
                  <a:pos x="6" y="48"/>
                </a:cxn>
                <a:cxn ang="0">
                  <a:pos x="6" y="48"/>
                </a:cxn>
                <a:cxn ang="0">
                  <a:pos x="6" y="36"/>
                </a:cxn>
                <a:cxn ang="0">
                  <a:pos x="0" y="18"/>
                </a:cxn>
                <a:cxn ang="0">
                  <a:pos x="0" y="18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5" name="Freeform 19"/>
            <p:cNvSpPr>
              <a:spLocks/>
            </p:cNvSpPr>
            <p:nvPr/>
          </p:nvSpPr>
          <p:spPr bwMode="auto">
            <a:xfrm>
              <a:off x="855" y="3842"/>
              <a:ext cx="161" cy="164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48" y="6"/>
                </a:cxn>
                <a:cxn ang="0">
                  <a:pos x="72" y="6"/>
                </a:cxn>
                <a:cxn ang="0">
                  <a:pos x="114" y="12"/>
                </a:cxn>
                <a:cxn ang="0">
                  <a:pos x="96" y="54"/>
                </a:cxn>
                <a:cxn ang="0">
                  <a:pos x="96" y="60"/>
                </a:cxn>
                <a:cxn ang="0">
                  <a:pos x="102" y="72"/>
                </a:cxn>
                <a:cxn ang="0">
                  <a:pos x="108" y="84"/>
                </a:cxn>
                <a:cxn ang="0">
                  <a:pos x="120" y="96"/>
                </a:cxn>
                <a:cxn ang="0">
                  <a:pos x="143" y="114"/>
                </a:cxn>
                <a:cxn ang="0">
                  <a:pos x="155" y="138"/>
                </a:cxn>
                <a:cxn ang="0">
                  <a:pos x="161" y="156"/>
                </a:cxn>
                <a:cxn ang="0">
                  <a:pos x="161" y="162"/>
                </a:cxn>
                <a:cxn ang="0">
                  <a:pos x="96" y="102"/>
                </a:cxn>
                <a:cxn ang="0">
                  <a:pos x="30" y="54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30" y="0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6" name="Freeform 20"/>
            <p:cNvSpPr>
              <a:spLocks/>
            </p:cNvSpPr>
            <p:nvPr/>
          </p:nvSpPr>
          <p:spPr bwMode="auto">
            <a:xfrm>
              <a:off x="706" y="3854"/>
              <a:ext cx="59" cy="61"/>
            </a:xfrm>
            <a:custGeom>
              <a:avLst/>
              <a:gdLst/>
              <a:ahLst/>
              <a:cxnLst>
                <a:cxn ang="0">
                  <a:pos x="59" y="6"/>
                </a:cxn>
                <a:cxn ang="0">
                  <a:pos x="41" y="30"/>
                </a:cxn>
                <a:cxn ang="0">
                  <a:pos x="41" y="36"/>
                </a:cxn>
                <a:cxn ang="0">
                  <a:pos x="47" y="42"/>
                </a:cxn>
                <a:cxn ang="0">
                  <a:pos x="53" y="54"/>
                </a:cxn>
                <a:cxn ang="0">
                  <a:pos x="53" y="60"/>
                </a:cxn>
                <a:cxn ang="0">
                  <a:pos x="47" y="54"/>
                </a:cxn>
                <a:cxn ang="0">
                  <a:pos x="35" y="48"/>
                </a:cxn>
                <a:cxn ang="0">
                  <a:pos x="23" y="36"/>
                </a:cxn>
                <a:cxn ang="0">
                  <a:pos x="17" y="30"/>
                </a:cxn>
                <a:cxn ang="0">
                  <a:pos x="0" y="0"/>
                </a:cxn>
                <a:cxn ang="0">
                  <a:pos x="59" y="6"/>
                </a:cxn>
                <a:cxn ang="0">
                  <a:pos x="59" y="6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7" name="Freeform 21"/>
            <p:cNvSpPr>
              <a:spLocks/>
            </p:cNvSpPr>
            <p:nvPr/>
          </p:nvSpPr>
          <p:spPr bwMode="auto">
            <a:xfrm>
              <a:off x="395" y="3811"/>
              <a:ext cx="245" cy="207"/>
            </a:xfrm>
            <a:custGeom>
              <a:avLst/>
              <a:gdLst/>
              <a:ahLst/>
              <a:cxnLst>
                <a:cxn ang="0">
                  <a:pos x="233" y="36"/>
                </a:cxn>
                <a:cxn ang="0">
                  <a:pos x="245" y="42"/>
                </a:cxn>
                <a:cxn ang="0">
                  <a:pos x="209" y="84"/>
                </a:cxn>
                <a:cxn ang="0">
                  <a:pos x="143" y="132"/>
                </a:cxn>
                <a:cxn ang="0">
                  <a:pos x="167" y="156"/>
                </a:cxn>
                <a:cxn ang="0">
                  <a:pos x="179" y="204"/>
                </a:cxn>
                <a:cxn ang="0">
                  <a:pos x="77" y="132"/>
                </a:cxn>
                <a:cxn ang="0">
                  <a:pos x="47" y="84"/>
                </a:cxn>
                <a:cxn ang="0">
                  <a:pos x="89" y="66"/>
                </a:cxn>
                <a:cxn ang="0">
                  <a:pos x="59" y="36"/>
                </a:cxn>
                <a:cxn ang="0">
                  <a:pos x="0" y="12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12" y="0"/>
                </a:cxn>
                <a:cxn ang="0">
                  <a:pos x="47" y="6"/>
                </a:cxn>
                <a:cxn ang="0">
                  <a:pos x="77" y="6"/>
                </a:cxn>
                <a:cxn ang="0">
                  <a:pos x="83" y="6"/>
                </a:cxn>
                <a:cxn ang="0">
                  <a:pos x="89" y="6"/>
                </a:cxn>
                <a:cxn ang="0">
                  <a:pos x="101" y="12"/>
                </a:cxn>
                <a:cxn ang="0">
                  <a:pos x="125" y="12"/>
                </a:cxn>
                <a:cxn ang="0">
                  <a:pos x="143" y="18"/>
                </a:cxn>
                <a:cxn ang="0">
                  <a:pos x="149" y="18"/>
                </a:cxn>
                <a:cxn ang="0">
                  <a:pos x="149" y="18"/>
                </a:cxn>
                <a:cxn ang="0">
                  <a:pos x="203" y="24"/>
                </a:cxn>
                <a:cxn ang="0">
                  <a:pos x="233" y="36"/>
                </a:cxn>
                <a:cxn ang="0">
                  <a:pos x="233" y="36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</p:grpSp>
      <p:sp>
        <p:nvSpPr>
          <p:cNvPr id="1463318" name="Rectangle 22"/>
          <p:cNvSpPr>
            <a:spLocks noGrp="1" noChangeArrowheads="1"/>
          </p:cNvSpPr>
          <p:nvPr>
            <p:ph type="title"/>
          </p:nvPr>
        </p:nvSpPr>
        <p:spPr bwMode="auto">
          <a:xfrm>
            <a:off x="47625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463319" name="Rectangle 2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76250" y="1268413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463320" name="Rectangle 2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altLang="zh-TW"/>
          </a:p>
        </p:txBody>
      </p:sp>
      <p:sp>
        <p:nvSpPr>
          <p:cNvPr id="1463321" name="Rectangle 2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altLang="zh-TW"/>
          </a:p>
        </p:txBody>
      </p:sp>
      <p:sp>
        <p:nvSpPr>
          <p:cNvPr id="1463322" name="Rectangle 2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4CC7B7DB-30E4-4489-8E11-6656BE016FDF}" type="slidenum">
              <a:rPr lang="en-US" altLang="zh-TW"/>
              <a:pPr/>
              <a:t>‹#›</a:t>
            </a:fld>
            <a:endParaRPr lang="en-US" altLang="zh-TW"/>
          </a:p>
        </p:txBody>
      </p:sp>
      <p:grpSp>
        <p:nvGrpSpPr>
          <p:cNvPr id="6" name="Group 31"/>
          <p:cNvGrpSpPr>
            <a:grpSpLocks/>
          </p:cNvGrpSpPr>
          <p:nvPr/>
        </p:nvGrpSpPr>
        <p:grpSpPr bwMode="auto">
          <a:xfrm>
            <a:off x="1241425" y="6399213"/>
            <a:ext cx="6408738" cy="493712"/>
            <a:chOff x="782" y="4031"/>
            <a:chExt cx="4037" cy="311"/>
          </a:xfrm>
        </p:grpSpPr>
        <p:pic>
          <p:nvPicPr>
            <p:cNvPr id="1463324" name="Picture 28" descr="namemark2"/>
            <p:cNvPicPr>
              <a:picLocks noChangeAspect="1" noChangeArrowheads="1"/>
            </p:cNvPicPr>
            <p:nvPr userDrawn="1"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782" y="4031"/>
              <a:ext cx="960" cy="199"/>
            </a:xfrm>
            <a:prstGeom prst="rect">
              <a:avLst/>
            </a:prstGeom>
            <a:noFill/>
          </p:spPr>
        </p:pic>
        <p:sp>
          <p:nvSpPr>
            <p:cNvPr id="1463325" name="Rectangle 29"/>
            <p:cNvSpPr>
              <a:spLocks noChangeArrowheads="1"/>
            </p:cNvSpPr>
            <p:nvPr userDrawn="1"/>
          </p:nvSpPr>
          <p:spPr bwMode="auto">
            <a:xfrm>
              <a:off x="1774" y="4059"/>
              <a:ext cx="304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zh-TW" altLang="en-US" sz="1200">
                  <a:solidFill>
                    <a:srgbClr val="FFFF00"/>
                  </a:solidFill>
                  <a:ea typeface="標楷體" pitchFamily="65" charset="-120"/>
                </a:rPr>
                <a:t>李國光   </a:t>
              </a:r>
              <a:r>
                <a:rPr lang="zh-TW" altLang="en-US" sz="1200">
                  <a:solidFill>
                    <a:srgbClr val="FFFF00"/>
                  </a:solidFill>
                  <a:ea typeface="標楷體" pitchFamily="65" charset="-120"/>
                  <a:sym typeface="Symbol" pitchFamily="18" charset="2"/>
                </a:rPr>
                <a:t></a:t>
              </a:r>
              <a:r>
                <a:rPr lang="zh-TW" altLang="en-US" sz="1200">
                  <a:solidFill>
                    <a:srgbClr val="FFFF00"/>
                  </a:solidFill>
                  <a:ea typeface="標楷體" pitchFamily="65" charset="-120"/>
                </a:rPr>
                <a:t> 版權所有   </a:t>
              </a:r>
              <a:r>
                <a:rPr lang="en-US" altLang="zh-TW" sz="1200">
                  <a:solidFill>
                    <a:srgbClr val="FFFF00"/>
                  </a:solidFill>
                  <a:ea typeface="標楷體" pitchFamily="65" charset="-120"/>
                </a:rPr>
                <a:t>Tel: 02-2737-6782  Email: </a:t>
              </a:r>
              <a:r>
                <a:rPr lang="en-US" altLang="zh-TW" sz="1200">
                  <a:solidFill>
                    <a:srgbClr val="FFFF00"/>
                  </a:solidFill>
                  <a:ea typeface="標楷體" pitchFamily="65" charset="-120"/>
                  <a:hlinkClick r:id="rId5"/>
                </a:rPr>
                <a:t>lgg@cs.ntust.edu.tw</a:t>
              </a:r>
              <a:endParaRPr lang="en-US" altLang="zh-TW" sz="1200" b="1">
                <a:ea typeface="標楷體" pitchFamily="65" charset="-120"/>
              </a:endParaRPr>
            </a:p>
          </p:txBody>
        </p:sp>
        <p:sp>
          <p:nvSpPr>
            <p:cNvPr id="1463326" name="Text Box 30"/>
            <p:cNvSpPr txBox="1">
              <a:spLocks noChangeArrowheads="1"/>
            </p:cNvSpPr>
            <p:nvPr userDrawn="1"/>
          </p:nvSpPr>
          <p:spPr bwMode="auto">
            <a:xfrm>
              <a:off x="1859" y="4169"/>
              <a:ext cx="23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zh-TW" altLang="en-US" sz="1200">
                  <a:solidFill>
                    <a:srgbClr val="FF3300"/>
                  </a:solidFill>
                  <a:latin typeface="標楷體" pitchFamily="65" charset="-120"/>
                  <a:ea typeface="標楷體" pitchFamily="65" charset="-120"/>
                </a:rPr>
                <a:t>知識與遠見的結合，才能夠避免無知與短視</a:t>
              </a:r>
              <a:r>
                <a:rPr lang="en-US" altLang="zh-TW" sz="1200">
                  <a:solidFill>
                    <a:srgbClr val="FF3300"/>
                  </a:solidFill>
                  <a:latin typeface="標楷體" pitchFamily="65" charset="-120"/>
                  <a:ea typeface="標楷體" pitchFamily="65" charset="-120"/>
                </a:rPr>
                <a:t>---</a:t>
              </a:r>
              <a:r>
                <a:rPr lang="zh-TW" altLang="en-US" sz="1200">
                  <a:solidFill>
                    <a:srgbClr val="FF3300"/>
                  </a:solidFill>
                  <a:latin typeface="標楷體" pitchFamily="65" charset="-120"/>
                  <a:ea typeface="標楷體" pitchFamily="65" charset="-120"/>
                </a:rPr>
                <a:t>高希均</a:t>
              </a:r>
            </a:p>
          </p:txBody>
        </p:sp>
      </p:grp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3" r:id="rId1"/>
    <p:sldLayoutId id="2147483664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04A036-DC7D-43A1-87DE-B4700368AF32}" type="slidenum">
              <a:rPr lang="en-US" altLang="zh-TW"/>
              <a:pPr>
                <a:defRPr/>
              </a:pPr>
              <a:t>1</a:t>
            </a:fld>
            <a:endParaRPr lang="en-US" altLang="zh-TW"/>
          </a:p>
        </p:txBody>
      </p:sp>
      <p:sp>
        <p:nvSpPr>
          <p:cNvPr id="258051" name="Line 4"/>
          <p:cNvSpPr>
            <a:spLocks noChangeShapeType="1"/>
          </p:cNvSpPr>
          <p:nvPr/>
        </p:nvSpPr>
        <p:spPr bwMode="auto">
          <a:xfrm>
            <a:off x="4495800" y="911225"/>
            <a:ext cx="0" cy="4540250"/>
          </a:xfrm>
          <a:prstGeom prst="line">
            <a:avLst/>
          </a:prstGeom>
          <a:noFill/>
          <a:ln w="12700">
            <a:noFill/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258052" name="Line 5"/>
          <p:cNvSpPr>
            <a:spLocks noChangeShapeType="1"/>
          </p:cNvSpPr>
          <p:nvPr/>
        </p:nvSpPr>
        <p:spPr bwMode="auto">
          <a:xfrm>
            <a:off x="6705600" y="911225"/>
            <a:ext cx="0" cy="4540250"/>
          </a:xfrm>
          <a:prstGeom prst="line">
            <a:avLst/>
          </a:prstGeom>
          <a:noFill/>
          <a:ln w="12700">
            <a:noFill/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258053" name="Text Box 6"/>
          <p:cNvSpPr txBox="1">
            <a:spLocks noChangeArrowheads="1"/>
          </p:cNvSpPr>
          <p:nvPr/>
        </p:nvSpPr>
        <p:spPr bwMode="auto">
          <a:xfrm>
            <a:off x="457200" y="304800"/>
            <a:ext cx="82232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altLang="zh-TW" sz="3600" b="1">
                <a:solidFill>
                  <a:srgbClr val="FFFF00"/>
                </a:solidFill>
                <a:latin typeface="Times New Roman" pitchFamily="18" charset="0"/>
              </a:rPr>
              <a:t> Trends in the evolution of business IS/IT</a:t>
            </a: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762000" y="1066800"/>
            <a:ext cx="7772400" cy="5146675"/>
            <a:chOff x="480" y="672"/>
            <a:chExt cx="4896" cy="3242"/>
          </a:xfrm>
        </p:grpSpPr>
        <p:sp>
          <p:nvSpPr>
            <p:cNvPr id="258055" name="Rectangle 8"/>
            <p:cNvSpPr>
              <a:spLocks noChangeArrowheads="1"/>
            </p:cNvSpPr>
            <p:nvPr/>
          </p:nvSpPr>
          <p:spPr bwMode="auto">
            <a:xfrm>
              <a:off x="4272" y="3401"/>
              <a:ext cx="1104" cy="51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>
                <a:spcBef>
                  <a:spcPct val="20000"/>
                </a:spcBef>
                <a:buClr>
                  <a:schemeClr val="tx2"/>
                </a:buClr>
              </a:pPr>
              <a:r>
                <a:rPr lang="en-US" altLang="zh-TW" sz="1400">
                  <a:solidFill>
                    <a:schemeClr val="hlink"/>
                  </a:solidFill>
                  <a:ea typeface="標楷體" pitchFamily="65" charset="-120"/>
                </a:rPr>
                <a:t>Flexible/</a:t>
              </a:r>
            </a:p>
            <a:p>
              <a:pPr algn="l">
                <a:spcBef>
                  <a:spcPct val="20000"/>
                </a:spcBef>
                <a:buClr>
                  <a:schemeClr val="tx2"/>
                </a:buClr>
              </a:pPr>
              <a:r>
                <a:rPr lang="en-US" altLang="zh-TW" sz="1400">
                  <a:solidFill>
                    <a:schemeClr val="hlink"/>
                  </a:solidFill>
                  <a:ea typeface="標楷體" pitchFamily="65" charset="-120"/>
                </a:rPr>
                <a:t>strategic ?</a:t>
              </a:r>
            </a:p>
            <a:p>
              <a:pPr algn="l">
                <a:spcBef>
                  <a:spcPct val="20000"/>
                </a:spcBef>
                <a:buClr>
                  <a:schemeClr val="tx2"/>
                </a:buClr>
              </a:pPr>
              <a:r>
                <a:rPr lang="en-US" altLang="zh-TW" sz="1400">
                  <a:solidFill>
                    <a:schemeClr val="hlink"/>
                  </a:solidFill>
                  <a:ea typeface="標楷體" pitchFamily="65" charset="-120"/>
                </a:rPr>
                <a:t>(external)</a:t>
              </a:r>
            </a:p>
          </p:txBody>
        </p:sp>
        <p:sp>
          <p:nvSpPr>
            <p:cNvPr id="258056" name="Rectangle 9"/>
            <p:cNvSpPr>
              <a:spLocks noChangeArrowheads="1"/>
            </p:cNvSpPr>
            <p:nvPr/>
          </p:nvSpPr>
          <p:spPr bwMode="auto">
            <a:xfrm>
              <a:off x="2880" y="3401"/>
              <a:ext cx="1392" cy="51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>
                <a:spcBef>
                  <a:spcPct val="20000"/>
                </a:spcBef>
                <a:buClr>
                  <a:schemeClr val="tx2"/>
                </a:buClr>
              </a:pPr>
              <a:r>
                <a:rPr lang="en-US" altLang="zh-TW" sz="1400">
                  <a:solidFill>
                    <a:srgbClr val="FF99FF"/>
                  </a:solidFill>
                  <a:ea typeface="標楷體" pitchFamily="65" charset="-120"/>
                </a:rPr>
                <a:t>Accommodating/</a:t>
              </a:r>
            </a:p>
            <a:p>
              <a:pPr algn="l">
                <a:spcBef>
                  <a:spcPct val="20000"/>
                </a:spcBef>
                <a:buClr>
                  <a:schemeClr val="tx2"/>
                </a:buClr>
              </a:pPr>
              <a:r>
                <a:rPr lang="en-US" altLang="zh-TW" sz="1400">
                  <a:solidFill>
                    <a:srgbClr val="FF99FF"/>
                  </a:solidFill>
                  <a:ea typeface="標楷體" pitchFamily="65" charset="-120"/>
                </a:rPr>
                <a:t>control</a:t>
              </a:r>
            </a:p>
          </p:txBody>
        </p:sp>
        <p:sp>
          <p:nvSpPr>
            <p:cNvPr id="258057" name="Rectangle 10"/>
            <p:cNvSpPr>
              <a:spLocks noChangeArrowheads="1"/>
            </p:cNvSpPr>
            <p:nvPr/>
          </p:nvSpPr>
          <p:spPr bwMode="auto">
            <a:xfrm>
              <a:off x="1536" y="3401"/>
              <a:ext cx="1344" cy="51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>
                <a:spcBef>
                  <a:spcPct val="20000"/>
                </a:spcBef>
                <a:buClr>
                  <a:schemeClr val="tx2"/>
                </a:buClr>
              </a:pPr>
              <a:r>
                <a:rPr lang="en-US" altLang="zh-TW" sz="1400">
                  <a:solidFill>
                    <a:srgbClr val="FFFFFF"/>
                  </a:solidFill>
                  <a:ea typeface="標楷體" pitchFamily="65" charset="-120"/>
                </a:rPr>
                <a:t>Regimented/</a:t>
              </a:r>
            </a:p>
            <a:p>
              <a:pPr algn="l">
                <a:spcBef>
                  <a:spcPct val="20000"/>
                </a:spcBef>
                <a:buClr>
                  <a:schemeClr val="tx2"/>
                </a:buClr>
              </a:pPr>
              <a:r>
                <a:rPr lang="en-US" altLang="zh-TW" sz="1400">
                  <a:solidFill>
                    <a:srgbClr val="FFFFFF"/>
                  </a:solidFill>
                  <a:ea typeface="標楷體" pitchFamily="65" charset="-120"/>
                </a:rPr>
                <a:t>operational</a:t>
              </a:r>
            </a:p>
            <a:p>
              <a:pPr algn="l">
                <a:spcBef>
                  <a:spcPct val="20000"/>
                </a:spcBef>
                <a:buClr>
                  <a:schemeClr val="tx2"/>
                </a:buClr>
              </a:pPr>
              <a:r>
                <a:rPr lang="en-US" altLang="zh-TW" sz="1400">
                  <a:solidFill>
                    <a:srgbClr val="FFFFFF"/>
                  </a:solidFill>
                  <a:ea typeface="標楷體" pitchFamily="65" charset="-120"/>
                </a:rPr>
                <a:t>(internal)</a:t>
              </a:r>
            </a:p>
          </p:txBody>
        </p:sp>
        <p:sp>
          <p:nvSpPr>
            <p:cNvPr id="258058" name="Rectangle 11"/>
            <p:cNvSpPr>
              <a:spLocks noChangeArrowheads="1"/>
            </p:cNvSpPr>
            <p:nvPr/>
          </p:nvSpPr>
          <p:spPr bwMode="auto">
            <a:xfrm>
              <a:off x="480" y="3401"/>
              <a:ext cx="1056" cy="51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>
                <a:spcBef>
                  <a:spcPct val="20000"/>
                </a:spcBef>
                <a:buClr>
                  <a:schemeClr val="tx2"/>
                </a:buClr>
              </a:pPr>
              <a:r>
                <a:rPr lang="en-US" altLang="zh-TW" sz="1400">
                  <a:solidFill>
                    <a:srgbClr val="FFFF00"/>
                  </a:solidFill>
                  <a:ea typeface="標楷體" pitchFamily="65" charset="-120"/>
                </a:rPr>
                <a:t>Characteristics of systems</a:t>
              </a:r>
            </a:p>
          </p:txBody>
        </p:sp>
        <p:sp>
          <p:nvSpPr>
            <p:cNvPr id="258059" name="Rectangle 12"/>
            <p:cNvSpPr>
              <a:spLocks noChangeArrowheads="1"/>
            </p:cNvSpPr>
            <p:nvPr/>
          </p:nvSpPr>
          <p:spPr bwMode="auto">
            <a:xfrm>
              <a:off x="4272" y="2727"/>
              <a:ext cx="1104" cy="674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>
                <a:spcBef>
                  <a:spcPct val="20000"/>
                </a:spcBef>
                <a:buClr>
                  <a:schemeClr val="tx2"/>
                </a:buClr>
              </a:pPr>
              <a:r>
                <a:rPr lang="en-US" altLang="zh-TW" sz="1400">
                  <a:solidFill>
                    <a:schemeClr val="hlink"/>
                  </a:solidFill>
                  <a:ea typeface="標楷體" pitchFamily="65" charset="-120"/>
                </a:rPr>
                <a:t>Enabling the </a:t>
              </a:r>
            </a:p>
            <a:p>
              <a:pPr algn="l">
                <a:spcBef>
                  <a:spcPct val="20000"/>
                </a:spcBef>
                <a:buClr>
                  <a:schemeClr val="tx2"/>
                </a:buClr>
              </a:pPr>
              <a:r>
                <a:rPr lang="en-US" altLang="zh-TW" sz="1400">
                  <a:solidFill>
                    <a:schemeClr val="hlink"/>
                  </a:solidFill>
                  <a:ea typeface="標楷體" pitchFamily="65" charset="-120"/>
                </a:rPr>
                <a:t>business </a:t>
              </a:r>
            </a:p>
            <a:p>
              <a:pPr algn="l">
                <a:spcBef>
                  <a:spcPct val="20000"/>
                </a:spcBef>
                <a:buClr>
                  <a:schemeClr val="tx2"/>
                </a:buClr>
              </a:pPr>
              <a:r>
                <a:rPr lang="en-US" altLang="zh-TW" sz="1400">
                  <a:solidFill>
                    <a:schemeClr val="hlink"/>
                  </a:solidFill>
                  <a:latin typeface="標楷體" pitchFamily="65" charset="-120"/>
                  <a:ea typeface="標楷體" pitchFamily="65" charset="-120"/>
                </a:rPr>
                <a:t>–</a:t>
              </a:r>
              <a:r>
                <a:rPr lang="en-US" altLang="zh-TW" sz="1400">
                  <a:solidFill>
                    <a:schemeClr val="hlink"/>
                  </a:solidFill>
                  <a:ea typeface="標楷體" pitchFamily="65" charset="-120"/>
                </a:rPr>
                <a:t> business </a:t>
              </a:r>
            </a:p>
            <a:p>
              <a:pPr algn="l">
                <a:spcBef>
                  <a:spcPct val="20000"/>
                </a:spcBef>
                <a:buClr>
                  <a:schemeClr val="tx2"/>
                </a:buClr>
              </a:pPr>
              <a:r>
                <a:rPr lang="en-US" altLang="zh-TW" sz="1400">
                  <a:solidFill>
                    <a:schemeClr val="hlink"/>
                  </a:solidFill>
                  <a:ea typeface="標楷體" pitchFamily="65" charset="-120"/>
                </a:rPr>
                <a:t>driven</a:t>
              </a:r>
            </a:p>
          </p:txBody>
        </p:sp>
        <p:sp>
          <p:nvSpPr>
            <p:cNvPr id="258060" name="Rectangle 13"/>
            <p:cNvSpPr>
              <a:spLocks noChangeArrowheads="1"/>
            </p:cNvSpPr>
            <p:nvPr/>
          </p:nvSpPr>
          <p:spPr bwMode="auto">
            <a:xfrm>
              <a:off x="2880" y="2727"/>
              <a:ext cx="1392" cy="674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>
                <a:spcBef>
                  <a:spcPct val="20000"/>
                </a:spcBef>
                <a:buClr>
                  <a:schemeClr val="tx2"/>
                </a:buClr>
              </a:pPr>
              <a:r>
                <a:rPr lang="en-US" altLang="zh-TW" sz="1400">
                  <a:solidFill>
                    <a:srgbClr val="FF99FF"/>
                  </a:solidFill>
                  <a:ea typeface="標楷體" pitchFamily="65" charset="-120"/>
                </a:rPr>
                <a:t>Supporting the </a:t>
              </a:r>
            </a:p>
            <a:p>
              <a:pPr algn="l">
                <a:spcBef>
                  <a:spcPct val="20000"/>
                </a:spcBef>
                <a:buClr>
                  <a:schemeClr val="tx2"/>
                </a:buClr>
              </a:pPr>
              <a:r>
                <a:rPr lang="en-US" altLang="zh-TW" sz="1400">
                  <a:solidFill>
                    <a:srgbClr val="FF99FF"/>
                  </a:solidFill>
                  <a:ea typeface="標楷體" pitchFamily="65" charset="-120"/>
                </a:rPr>
                <a:t>business (manager) </a:t>
              </a:r>
            </a:p>
            <a:p>
              <a:pPr algn="l">
                <a:spcBef>
                  <a:spcPct val="20000"/>
                </a:spcBef>
                <a:buClr>
                  <a:schemeClr val="tx2"/>
                </a:buClr>
              </a:pPr>
              <a:r>
                <a:rPr lang="en-US" altLang="zh-TW" sz="1400">
                  <a:solidFill>
                    <a:srgbClr val="FF99FF"/>
                  </a:solidFill>
                  <a:latin typeface="標楷體" pitchFamily="65" charset="-120"/>
                  <a:ea typeface="標楷體" pitchFamily="65" charset="-120"/>
                </a:rPr>
                <a:t>–</a:t>
              </a:r>
              <a:r>
                <a:rPr lang="en-US" altLang="zh-TW" sz="1400">
                  <a:solidFill>
                    <a:srgbClr val="FF99FF"/>
                  </a:solidFill>
                  <a:ea typeface="標楷體" pitchFamily="65" charset="-120"/>
                </a:rPr>
                <a:t> user driven</a:t>
              </a:r>
            </a:p>
          </p:txBody>
        </p:sp>
        <p:sp>
          <p:nvSpPr>
            <p:cNvPr id="258061" name="Rectangle 14"/>
            <p:cNvSpPr>
              <a:spLocks noChangeArrowheads="1"/>
            </p:cNvSpPr>
            <p:nvPr/>
          </p:nvSpPr>
          <p:spPr bwMode="auto">
            <a:xfrm>
              <a:off x="1536" y="2727"/>
              <a:ext cx="1344" cy="674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>
                <a:spcBef>
                  <a:spcPct val="20000"/>
                </a:spcBef>
                <a:buClr>
                  <a:schemeClr val="tx2"/>
                </a:buClr>
              </a:pPr>
              <a:r>
                <a:rPr lang="en-US" altLang="zh-TW" sz="1400">
                  <a:solidFill>
                    <a:srgbClr val="FFFFFF"/>
                  </a:solidFill>
                  <a:ea typeface="標楷體" pitchFamily="65" charset="-120"/>
                </a:rPr>
                <a:t>Reducing costs </a:t>
              </a:r>
            </a:p>
            <a:p>
              <a:pPr algn="l">
                <a:spcBef>
                  <a:spcPct val="20000"/>
                </a:spcBef>
                <a:buClr>
                  <a:schemeClr val="tx2"/>
                </a:buClr>
              </a:pPr>
              <a:r>
                <a:rPr lang="en-US" altLang="zh-TW" sz="1400">
                  <a:solidFill>
                    <a:srgbClr val="FFFFFF"/>
                  </a:solidFill>
                  <a:ea typeface="標楷體" pitchFamily="65" charset="-120"/>
                </a:rPr>
                <a:t>(especially </a:t>
              </a:r>
            </a:p>
            <a:p>
              <a:pPr algn="l">
                <a:spcBef>
                  <a:spcPct val="20000"/>
                </a:spcBef>
                <a:buClr>
                  <a:schemeClr val="tx2"/>
                </a:buClr>
              </a:pPr>
              <a:r>
                <a:rPr lang="en-US" altLang="zh-TW" sz="1400">
                  <a:solidFill>
                    <a:srgbClr val="FFFFFF"/>
                  </a:solidFill>
                  <a:ea typeface="標楷體" pitchFamily="65" charset="-120"/>
                </a:rPr>
                <a:t>administrative) </a:t>
              </a:r>
            </a:p>
            <a:p>
              <a:pPr algn="l">
                <a:spcBef>
                  <a:spcPct val="20000"/>
                </a:spcBef>
                <a:buClr>
                  <a:schemeClr val="tx2"/>
                </a:buClr>
              </a:pPr>
              <a:r>
                <a:rPr lang="en-US" altLang="zh-TW" sz="1400">
                  <a:solidFill>
                    <a:srgbClr val="FFFFFF"/>
                  </a:solidFill>
                  <a:latin typeface="標楷體" pitchFamily="65" charset="-120"/>
                  <a:ea typeface="標楷體" pitchFamily="65" charset="-120"/>
                </a:rPr>
                <a:t>–</a:t>
              </a:r>
              <a:r>
                <a:rPr lang="en-US" altLang="zh-TW" sz="1400">
                  <a:solidFill>
                    <a:srgbClr val="FFFFFF"/>
                  </a:solidFill>
                  <a:ea typeface="標楷體" pitchFamily="65" charset="-120"/>
                </a:rPr>
                <a:t> technology driven</a:t>
              </a:r>
            </a:p>
          </p:txBody>
        </p:sp>
        <p:sp>
          <p:nvSpPr>
            <p:cNvPr id="258062" name="Rectangle 15"/>
            <p:cNvSpPr>
              <a:spLocks noChangeArrowheads="1"/>
            </p:cNvSpPr>
            <p:nvPr/>
          </p:nvSpPr>
          <p:spPr bwMode="auto">
            <a:xfrm>
              <a:off x="480" y="2727"/>
              <a:ext cx="1056" cy="674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>
                <a:spcBef>
                  <a:spcPct val="20000"/>
                </a:spcBef>
                <a:buClr>
                  <a:schemeClr val="tx2"/>
                </a:buClr>
              </a:pPr>
              <a:r>
                <a:rPr lang="en-US" altLang="zh-TW" sz="1400">
                  <a:solidFill>
                    <a:srgbClr val="FFFF00"/>
                  </a:solidFill>
                  <a:ea typeface="標楷體" pitchFamily="65" charset="-120"/>
                </a:rPr>
                <a:t>Reason for </a:t>
              </a:r>
            </a:p>
            <a:p>
              <a:pPr algn="l">
                <a:spcBef>
                  <a:spcPct val="20000"/>
                </a:spcBef>
                <a:buClr>
                  <a:schemeClr val="tx2"/>
                </a:buClr>
              </a:pPr>
              <a:r>
                <a:rPr lang="en-US" altLang="zh-TW" sz="1400">
                  <a:solidFill>
                    <a:srgbClr val="FFFF00"/>
                  </a:solidFill>
                  <a:ea typeface="標楷體" pitchFamily="65" charset="-120"/>
                </a:rPr>
                <a:t>using the </a:t>
              </a:r>
            </a:p>
            <a:p>
              <a:pPr algn="l">
                <a:spcBef>
                  <a:spcPct val="20000"/>
                </a:spcBef>
                <a:buClr>
                  <a:schemeClr val="tx2"/>
                </a:buClr>
              </a:pPr>
              <a:r>
                <a:rPr lang="en-US" altLang="zh-TW" sz="1400">
                  <a:solidFill>
                    <a:srgbClr val="FFFF00"/>
                  </a:solidFill>
                  <a:ea typeface="標楷體" pitchFamily="65" charset="-120"/>
                </a:rPr>
                <a:t>technology</a:t>
              </a:r>
            </a:p>
          </p:txBody>
        </p:sp>
        <p:sp>
          <p:nvSpPr>
            <p:cNvPr id="258063" name="Rectangle 16"/>
            <p:cNvSpPr>
              <a:spLocks noChangeArrowheads="1"/>
            </p:cNvSpPr>
            <p:nvPr/>
          </p:nvSpPr>
          <p:spPr bwMode="auto">
            <a:xfrm>
              <a:off x="4272" y="2214"/>
              <a:ext cx="1104" cy="51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>
                <a:spcBef>
                  <a:spcPct val="20000"/>
                </a:spcBef>
                <a:buClr>
                  <a:schemeClr val="tx2"/>
                </a:buClr>
              </a:pPr>
              <a:r>
                <a:rPr lang="en-US" altLang="zh-TW" sz="1400">
                  <a:solidFill>
                    <a:schemeClr val="hlink"/>
                  </a:solidFill>
                  <a:ea typeface="標楷體" pitchFamily="65" charset="-120"/>
                </a:rPr>
                <a:t>Relate to </a:t>
              </a:r>
            </a:p>
            <a:p>
              <a:pPr algn="l">
                <a:spcBef>
                  <a:spcPct val="20000"/>
                </a:spcBef>
                <a:buClr>
                  <a:schemeClr val="tx2"/>
                </a:buClr>
              </a:pPr>
              <a:r>
                <a:rPr lang="en-US" altLang="zh-TW" sz="1400">
                  <a:solidFill>
                    <a:schemeClr val="hlink"/>
                  </a:solidFill>
                  <a:ea typeface="標楷體" pitchFamily="65" charset="-120"/>
                </a:rPr>
                <a:t>business </a:t>
              </a:r>
            </a:p>
            <a:p>
              <a:pPr algn="l">
                <a:spcBef>
                  <a:spcPct val="20000"/>
                </a:spcBef>
                <a:buClr>
                  <a:schemeClr val="tx2"/>
                </a:buClr>
              </a:pPr>
              <a:r>
                <a:rPr lang="en-US" altLang="zh-TW" sz="1400">
                  <a:solidFill>
                    <a:schemeClr val="hlink"/>
                  </a:solidFill>
                  <a:ea typeface="標楷體" pitchFamily="65" charset="-120"/>
                </a:rPr>
                <a:t>strategy ?</a:t>
              </a:r>
            </a:p>
          </p:txBody>
        </p:sp>
        <p:sp>
          <p:nvSpPr>
            <p:cNvPr id="258064" name="Rectangle 17"/>
            <p:cNvSpPr>
              <a:spLocks noChangeArrowheads="1"/>
            </p:cNvSpPr>
            <p:nvPr/>
          </p:nvSpPr>
          <p:spPr bwMode="auto">
            <a:xfrm>
              <a:off x="2880" y="2214"/>
              <a:ext cx="1392" cy="51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>
                <a:spcBef>
                  <a:spcPct val="20000"/>
                </a:spcBef>
                <a:buClr>
                  <a:schemeClr val="tx2"/>
                </a:buClr>
              </a:pPr>
              <a:r>
                <a:rPr lang="en-US" altLang="zh-TW" sz="1400">
                  <a:solidFill>
                    <a:srgbClr val="FF99FF"/>
                  </a:solidFill>
                  <a:ea typeface="標楷體" pitchFamily="65" charset="-120"/>
                </a:rPr>
                <a:t>Support business </a:t>
              </a:r>
            </a:p>
            <a:p>
              <a:pPr algn="l">
                <a:spcBef>
                  <a:spcPct val="20000"/>
                </a:spcBef>
                <a:buClr>
                  <a:schemeClr val="tx2"/>
                </a:buClr>
              </a:pPr>
              <a:r>
                <a:rPr lang="en-US" altLang="zh-TW" sz="1400">
                  <a:solidFill>
                    <a:srgbClr val="FF99FF"/>
                  </a:solidFill>
                  <a:ea typeface="標楷體" pitchFamily="65" charset="-120"/>
                </a:rPr>
                <a:t>user</a:t>
              </a:r>
              <a:r>
                <a:rPr lang="en-US" altLang="zh-TW" sz="1400">
                  <a:solidFill>
                    <a:srgbClr val="FF99FF"/>
                  </a:solidFill>
                  <a:latin typeface="標楷體" pitchFamily="65" charset="-120"/>
                  <a:ea typeface="標楷體" pitchFamily="65" charset="-120"/>
                </a:rPr>
                <a:t>’</a:t>
              </a:r>
              <a:r>
                <a:rPr lang="en-US" altLang="zh-TW" sz="1400">
                  <a:solidFill>
                    <a:srgbClr val="FF99FF"/>
                  </a:solidFill>
                  <a:ea typeface="標楷體" pitchFamily="65" charset="-120"/>
                </a:rPr>
                <a:t>s needs </a:t>
              </a:r>
            </a:p>
            <a:p>
              <a:pPr algn="l">
                <a:spcBef>
                  <a:spcPct val="20000"/>
                </a:spcBef>
                <a:buClr>
                  <a:schemeClr val="tx2"/>
                </a:buClr>
              </a:pPr>
              <a:r>
                <a:rPr lang="en-US" altLang="zh-TW" sz="1400">
                  <a:solidFill>
                    <a:srgbClr val="FF99FF"/>
                  </a:solidFill>
                  <a:ea typeface="標楷體" pitchFamily="65" charset="-120"/>
                </a:rPr>
                <a:t>(information management)</a:t>
              </a:r>
            </a:p>
          </p:txBody>
        </p:sp>
        <p:sp>
          <p:nvSpPr>
            <p:cNvPr id="258065" name="Rectangle 18"/>
            <p:cNvSpPr>
              <a:spLocks noChangeArrowheads="1"/>
            </p:cNvSpPr>
            <p:nvPr/>
          </p:nvSpPr>
          <p:spPr bwMode="auto">
            <a:xfrm>
              <a:off x="1536" y="2214"/>
              <a:ext cx="1344" cy="51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>
                <a:spcBef>
                  <a:spcPct val="20000"/>
                </a:spcBef>
                <a:buClr>
                  <a:schemeClr val="tx2"/>
                </a:buClr>
              </a:pPr>
              <a:r>
                <a:rPr lang="en-US" altLang="zh-TW" sz="1400">
                  <a:solidFill>
                    <a:srgbClr val="FFFFFF"/>
                  </a:solidFill>
                  <a:ea typeface="標楷體" pitchFamily="65" charset="-120"/>
                </a:rPr>
                <a:t>Technical issues (programming/</a:t>
              </a:r>
            </a:p>
            <a:p>
              <a:pPr algn="l">
                <a:spcBef>
                  <a:spcPct val="20000"/>
                </a:spcBef>
                <a:buClr>
                  <a:schemeClr val="tx2"/>
                </a:buClr>
              </a:pPr>
              <a:r>
                <a:rPr lang="en-US" altLang="zh-TW" sz="1400">
                  <a:solidFill>
                    <a:srgbClr val="FFFFFF"/>
                  </a:solidFill>
                  <a:ea typeface="標楷體" pitchFamily="65" charset="-120"/>
                </a:rPr>
                <a:t>project management)</a:t>
              </a:r>
            </a:p>
          </p:txBody>
        </p:sp>
        <p:sp>
          <p:nvSpPr>
            <p:cNvPr id="258066" name="Rectangle 19"/>
            <p:cNvSpPr>
              <a:spLocks noChangeArrowheads="1"/>
            </p:cNvSpPr>
            <p:nvPr/>
          </p:nvSpPr>
          <p:spPr bwMode="auto">
            <a:xfrm>
              <a:off x="480" y="2214"/>
              <a:ext cx="1056" cy="51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>
                <a:spcBef>
                  <a:spcPct val="20000"/>
                </a:spcBef>
                <a:buClr>
                  <a:schemeClr val="tx2"/>
                </a:buClr>
              </a:pPr>
              <a:r>
                <a:rPr lang="en-US" altLang="zh-TW" sz="1400">
                  <a:solidFill>
                    <a:srgbClr val="FFFF00"/>
                  </a:solidFill>
                  <a:ea typeface="標楷體" pitchFamily="65" charset="-120"/>
                </a:rPr>
                <a:t>Issues in</a:t>
              </a:r>
            </a:p>
            <a:p>
              <a:pPr algn="l">
                <a:spcBef>
                  <a:spcPct val="20000"/>
                </a:spcBef>
                <a:buClr>
                  <a:schemeClr val="tx2"/>
                </a:buClr>
              </a:pPr>
              <a:r>
                <a:rPr lang="en-US" altLang="zh-TW" sz="1400">
                  <a:solidFill>
                    <a:srgbClr val="FFFF00"/>
                  </a:solidFill>
                  <a:ea typeface="標楷體" pitchFamily="65" charset="-120"/>
                </a:rPr>
                <a:t>systems development</a:t>
              </a:r>
            </a:p>
          </p:txBody>
        </p:sp>
        <p:sp>
          <p:nvSpPr>
            <p:cNvPr id="258067" name="Rectangle 20"/>
            <p:cNvSpPr>
              <a:spLocks noChangeArrowheads="1"/>
            </p:cNvSpPr>
            <p:nvPr/>
          </p:nvSpPr>
          <p:spPr bwMode="auto">
            <a:xfrm>
              <a:off x="4272" y="1701"/>
              <a:ext cx="1104" cy="51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>
                <a:spcBef>
                  <a:spcPct val="20000"/>
                </a:spcBef>
                <a:buClr>
                  <a:schemeClr val="tx2"/>
                </a:buClr>
              </a:pPr>
              <a:r>
                <a:rPr lang="en-US" altLang="zh-TW" sz="1400">
                  <a:solidFill>
                    <a:schemeClr val="hlink"/>
                  </a:solidFill>
                  <a:ea typeface="標楷體" pitchFamily="65" charset="-120"/>
                </a:rPr>
                <a:t>Available and supportive </a:t>
              </a:r>
            </a:p>
            <a:p>
              <a:pPr algn="l">
                <a:spcBef>
                  <a:spcPct val="20000"/>
                </a:spcBef>
                <a:buClr>
                  <a:schemeClr val="tx2"/>
                </a:buClr>
              </a:pPr>
              <a:r>
                <a:rPr lang="en-US" altLang="zh-TW" sz="1400">
                  <a:solidFill>
                    <a:schemeClr val="hlink"/>
                  </a:solidFill>
                  <a:ea typeface="標楷體" pitchFamily="65" charset="-120"/>
                </a:rPr>
                <a:t>to users</a:t>
              </a:r>
            </a:p>
          </p:txBody>
        </p:sp>
        <p:sp>
          <p:nvSpPr>
            <p:cNvPr id="258068" name="Rectangle 21"/>
            <p:cNvSpPr>
              <a:spLocks noChangeArrowheads="1"/>
            </p:cNvSpPr>
            <p:nvPr/>
          </p:nvSpPr>
          <p:spPr bwMode="auto">
            <a:xfrm>
              <a:off x="2880" y="1701"/>
              <a:ext cx="1392" cy="51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>
                <a:spcBef>
                  <a:spcPct val="20000"/>
                </a:spcBef>
                <a:buClr>
                  <a:schemeClr val="tx2"/>
                </a:buClr>
              </a:pPr>
              <a:r>
                <a:rPr lang="en-US" altLang="zh-TW" sz="1400">
                  <a:solidFill>
                    <a:srgbClr val="FF99FF"/>
                  </a:solidFill>
                  <a:ea typeface="標楷體" pitchFamily="65" charset="-120"/>
                </a:rPr>
                <a:t>Regulated by </a:t>
              </a:r>
            </a:p>
            <a:p>
              <a:pPr algn="l">
                <a:spcBef>
                  <a:spcPct val="20000"/>
                </a:spcBef>
                <a:buClr>
                  <a:schemeClr val="tx2"/>
                </a:buClr>
              </a:pPr>
              <a:r>
                <a:rPr lang="en-US" altLang="zh-TW" sz="1400">
                  <a:solidFill>
                    <a:srgbClr val="FF99FF"/>
                  </a:solidFill>
                  <a:ea typeface="標楷體" pitchFamily="65" charset="-120"/>
                </a:rPr>
                <a:t>management </a:t>
              </a:r>
            </a:p>
            <a:p>
              <a:pPr algn="l">
                <a:spcBef>
                  <a:spcPct val="20000"/>
                </a:spcBef>
                <a:buClr>
                  <a:schemeClr val="tx2"/>
                </a:buClr>
              </a:pPr>
              <a:r>
                <a:rPr lang="en-US" altLang="zh-TW" sz="1400">
                  <a:solidFill>
                    <a:srgbClr val="FF99FF"/>
                  </a:solidFill>
                  <a:ea typeface="標楷體" pitchFamily="65" charset="-120"/>
                </a:rPr>
                <a:t>services</a:t>
              </a:r>
            </a:p>
          </p:txBody>
        </p:sp>
        <p:sp>
          <p:nvSpPr>
            <p:cNvPr id="258069" name="Rectangle 22"/>
            <p:cNvSpPr>
              <a:spLocks noChangeArrowheads="1"/>
            </p:cNvSpPr>
            <p:nvPr/>
          </p:nvSpPr>
          <p:spPr bwMode="auto">
            <a:xfrm>
              <a:off x="1536" y="1701"/>
              <a:ext cx="1344" cy="51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>
                <a:spcBef>
                  <a:spcPct val="20000"/>
                </a:spcBef>
                <a:buClr>
                  <a:schemeClr val="tx2"/>
                </a:buClr>
              </a:pPr>
              <a:r>
                <a:rPr lang="en-US" altLang="zh-TW" sz="1400">
                  <a:solidFill>
                    <a:srgbClr val="FFFFFF"/>
                  </a:solidFill>
                  <a:ea typeface="標楷體" pitchFamily="65" charset="-120"/>
                </a:rPr>
                <a:t>Remote from users controlled by DP</a:t>
              </a:r>
            </a:p>
          </p:txBody>
        </p:sp>
        <p:sp>
          <p:nvSpPr>
            <p:cNvPr id="258070" name="Rectangle 23"/>
            <p:cNvSpPr>
              <a:spLocks noChangeArrowheads="1"/>
            </p:cNvSpPr>
            <p:nvPr/>
          </p:nvSpPr>
          <p:spPr bwMode="auto">
            <a:xfrm>
              <a:off x="480" y="1701"/>
              <a:ext cx="1056" cy="51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>
                <a:spcBef>
                  <a:spcPct val="20000"/>
                </a:spcBef>
                <a:buClr>
                  <a:schemeClr val="tx2"/>
                </a:buClr>
              </a:pPr>
              <a:r>
                <a:rPr lang="en-US" altLang="zh-TW" sz="1400">
                  <a:solidFill>
                    <a:srgbClr val="FFFF00"/>
                  </a:solidFill>
                  <a:ea typeface="標楷體" pitchFamily="65" charset="-120"/>
                </a:rPr>
                <a:t>Nature of</a:t>
              </a:r>
            </a:p>
            <a:p>
              <a:pPr algn="l">
                <a:spcBef>
                  <a:spcPct val="20000"/>
                </a:spcBef>
                <a:buClr>
                  <a:schemeClr val="tx2"/>
                </a:buClr>
              </a:pPr>
              <a:r>
                <a:rPr lang="en-US" altLang="zh-TW" sz="1400">
                  <a:solidFill>
                    <a:srgbClr val="FFFF00"/>
                  </a:solidFill>
                  <a:ea typeface="標楷體" pitchFamily="65" charset="-120"/>
                </a:rPr>
                <a:t>operations</a:t>
              </a:r>
            </a:p>
          </p:txBody>
        </p:sp>
        <p:sp>
          <p:nvSpPr>
            <p:cNvPr id="258071" name="Rectangle 24"/>
            <p:cNvSpPr>
              <a:spLocks noChangeArrowheads="1"/>
            </p:cNvSpPr>
            <p:nvPr/>
          </p:nvSpPr>
          <p:spPr bwMode="auto">
            <a:xfrm>
              <a:off x="4272" y="1054"/>
              <a:ext cx="1104" cy="64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>
                <a:spcBef>
                  <a:spcPct val="20000"/>
                </a:spcBef>
                <a:buClr>
                  <a:schemeClr val="tx2"/>
                </a:buClr>
              </a:pPr>
              <a:r>
                <a:rPr lang="en-US" altLang="zh-TW" sz="1400">
                  <a:solidFill>
                    <a:schemeClr val="hlink"/>
                  </a:solidFill>
                  <a:latin typeface="標楷體" pitchFamily="65" charset="-120"/>
                  <a:ea typeface="標楷體" pitchFamily="65" charset="-120"/>
                </a:rPr>
                <a:t>‘</a:t>
              </a:r>
              <a:r>
                <a:rPr lang="en-US" altLang="zh-TW" sz="1400">
                  <a:solidFill>
                    <a:schemeClr val="hlink"/>
                  </a:solidFill>
                  <a:ea typeface="標楷體" pitchFamily="65" charset="-120"/>
                </a:rPr>
                <a:t>Networks</a:t>
              </a:r>
              <a:r>
                <a:rPr lang="en-US" altLang="zh-TW" sz="1400">
                  <a:solidFill>
                    <a:schemeClr val="hlink"/>
                  </a:solidFill>
                  <a:latin typeface="標楷體" pitchFamily="65" charset="-120"/>
                  <a:ea typeface="標楷體" pitchFamily="65" charset="-120"/>
                </a:rPr>
                <a:t>’</a:t>
              </a:r>
              <a:endParaRPr lang="en-US" altLang="zh-TW" sz="1400">
                <a:solidFill>
                  <a:schemeClr val="hlink"/>
                </a:solidFill>
                <a:ea typeface="標楷體" pitchFamily="65" charset="-120"/>
              </a:endParaRPr>
            </a:p>
            <a:p>
              <a:pPr algn="l">
                <a:spcBef>
                  <a:spcPct val="20000"/>
                </a:spcBef>
                <a:buClr>
                  <a:schemeClr val="tx2"/>
                </a:buClr>
              </a:pPr>
              <a:r>
                <a:rPr lang="en-US" altLang="zh-TW" sz="1400">
                  <a:solidFill>
                    <a:schemeClr val="hlink"/>
                  </a:solidFill>
                  <a:ea typeface="標楷體" pitchFamily="65" charset="-120"/>
                </a:rPr>
                <a:t>integrated</a:t>
              </a:r>
            </a:p>
            <a:p>
              <a:pPr algn="l">
                <a:spcBef>
                  <a:spcPct val="20000"/>
                </a:spcBef>
                <a:buClr>
                  <a:schemeClr val="tx2"/>
                </a:buClr>
              </a:pPr>
              <a:r>
                <a:rPr lang="en-US" altLang="zh-TW" sz="1400">
                  <a:solidFill>
                    <a:srgbClr val="FF3300"/>
                  </a:solidFill>
                  <a:ea typeface="標楷體" pitchFamily="65" charset="-120"/>
                </a:rPr>
                <a:t>people/vision limitation</a:t>
              </a:r>
              <a:r>
                <a:rPr lang="en-US" altLang="zh-TW" sz="1400">
                  <a:solidFill>
                    <a:schemeClr val="hlink"/>
                  </a:solidFill>
                  <a:ea typeface="標楷體" pitchFamily="65" charset="-120"/>
                </a:rPr>
                <a:t>)</a:t>
              </a:r>
            </a:p>
          </p:txBody>
        </p:sp>
        <p:sp>
          <p:nvSpPr>
            <p:cNvPr id="258072" name="Rectangle 25"/>
            <p:cNvSpPr>
              <a:spLocks noChangeArrowheads="1"/>
            </p:cNvSpPr>
            <p:nvPr/>
          </p:nvSpPr>
          <p:spPr bwMode="auto">
            <a:xfrm>
              <a:off x="2880" y="1054"/>
              <a:ext cx="1392" cy="64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>
                <a:spcBef>
                  <a:spcPct val="20000"/>
                </a:spcBef>
                <a:buClr>
                  <a:schemeClr val="tx2"/>
                </a:buClr>
              </a:pPr>
              <a:r>
                <a:rPr lang="en-US" altLang="zh-TW" sz="1400">
                  <a:solidFill>
                    <a:srgbClr val="FF99FF"/>
                  </a:solidFill>
                  <a:latin typeface="標楷體" pitchFamily="65" charset="-120"/>
                  <a:ea typeface="標楷體" pitchFamily="65" charset="-120"/>
                </a:rPr>
                <a:t>‘</a:t>
              </a:r>
              <a:r>
                <a:rPr lang="en-US" altLang="zh-TW" sz="1400">
                  <a:solidFill>
                    <a:srgbClr val="FF99FF"/>
                  </a:solidFill>
                  <a:ea typeface="標楷體" pitchFamily="65" charset="-120"/>
                </a:rPr>
                <a:t>Distributed process</a:t>
              </a:r>
              <a:r>
                <a:rPr lang="en-US" altLang="zh-TW" sz="1400">
                  <a:solidFill>
                    <a:srgbClr val="FF99FF"/>
                  </a:solidFill>
                  <a:latin typeface="標楷體" pitchFamily="65" charset="-120"/>
                  <a:ea typeface="標楷體" pitchFamily="65" charset="-120"/>
                </a:rPr>
                <a:t>’</a:t>
              </a:r>
              <a:endParaRPr lang="en-US" altLang="zh-TW" sz="1400">
                <a:solidFill>
                  <a:srgbClr val="FF99FF"/>
                </a:solidFill>
                <a:ea typeface="標楷體" pitchFamily="65" charset="-120"/>
              </a:endParaRPr>
            </a:p>
            <a:p>
              <a:pPr algn="l">
                <a:spcBef>
                  <a:spcPct val="20000"/>
                </a:spcBef>
                <a:buClr>
                  <a:schemeClr val="tx2"/>
                </a:buClr>
              </a:pPr>
              <a:r>
                <a:rPr lang="en-US" altLang="zh-TW" sz="1400">
                  <a:solidFill>
                    <a:srgbClr val="FF99FF"/>
                  </a:solidFill>
                  <a:ea typeface="標楷體" pitchFamily="65" charset="-120"/>
                </a:rPr>
                <a:t>interconnected</a:t>
              </a:r>
            </a:p>
            <a:p>
              <a:pPr algn="l">
                <a:spcBef>
                  <a:spcPct val="20000"/>
                </a:spcBef>
                <a:buClr>
                  <a:schemeClr val="tx2"/>
                </a:buClr>
              </a:pPr>
              <a:r>
                <a:rPr lang="en-US" altLang="zh-TW" sz="1400">
                  <a:solidFill>
                    <a:srgbClr val="FF99FF"/>
                  </a:solidFill>
                  <a:ea typeface="標楷體" pitchFamily="65" charset="-120"/>
                </a:rPr>
                <a:t>software limitation</a:t>
              </a:r>
            </a:p>
          </p:txBody>
        </p:sp>
        <p:sp>
          <p:nvSpPr>
            <p:cNvPr id="258073" name="Rectangle 26"/>
            <p:cNvSpPr>
              <a:spLocks noChangeArrowheads="1"/>
            </p:cNvSpPr>
            <p:nvPr/>
          </p:nvSpPr>
          <p:spPr bwMode="auto">
            <a:xfrm>
              <a:off x="1536" y="1054"/>
              <a:ext cx="1344" cy="64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>
                <a:spcBef>
                  <a:spcPct val="20000"/>
                </a:spcBef>
                <a:buClr>
                  <a:schemeClr val="tx2"/>
                </a:buClr>
              </a:pPr>
              <a:r>
                <a:rPr lang="en-US" altLang="zh-TW" sz="1400">
                  <a:solidFill>
                    <a:srgbClr val="FFFFFF"/>
                  </a:solidFill>
                  <a:latin typeface="標楷體" pitchFamily="65" charset="-120"/>
                  <a:ea typeface="標楷體" pitchFamily="65" charset="-120"/>
                </a:rPr>
                <a:t>‘</a:t>
              </a:r>
              <a:r>
                <a:rPr lang="en-US" altLang="zh-TW" sz="1400">
                  <a:solidFill>
                    <a:srgbClr val="FFFFFF"/>
                  </a:solidFill>
                  <a:ea typeface="標楷體" pitchFamily="65" charset="-120"/>
                </a:rPr>
                <a:t>Computers</a:t>
              </a:r>
              <a:r>
                <a:rPr lang="en-US" altLang="zh-TW" sz="1400">
                  <a:solidFill>
                    <a:srgbClr val="FFFFFF"/>
                  </a:solidFill>
                  <a:latin typeface="標楷體" pitchFamily="65" charset="-120"/>
                  <a:ea typeface="標楷體" pitchFamily="65" charset="-120"/>
                </a:rPr>
                <a:t>’</a:t>
              </a:r>
              <a:endParaRPr lang="en-US" altLang="zh-TW" sz="1400">
                <a:solidFill>
                  <a:srgbClr val="FFFFFF"/>
                </a:solidFill>
                <a:ea typeface="標楷體" pitchFamily="65" charset="-120"/>
              </a:endParaRPr>
            </a:p>
            <a:p>
              <a:pPr algn="l">
                <a:spcBef>
                  <a:spcPct val="20000"/>
                </a:spcBef>
                <a:buClr>
                  <a:schemeClr val="tx2"/>
                </a:buClr>
              </a:pPr>
              <a:r>
                <a:rPr lang="en-US" altLang="zh-TW" sz="1400">
                  <a:solidFill>
                    <a:srgbClr val="FFFFFF"/>
                  </a:solidFill>
                  <a:ea typeface="標楷體" pitchFamily="65" charset="-120"/>
                </a:rPr>
                <a:t>fragmented</a:t>
              </a:r>
            </a:p>
            <a:p>
              <a:pPr algn="l">
                <a:spcBef>
                  <a:spcPct val="20000"/>
                </a:spcBef>
                <a:buClr>
                  <a:schemeClr val="tx2"/>
                </a:buClr>
              </a:pPr>
              <a:r>
                <a:rPr lang="en-US" altLang="zh-TW" sz="1400">
                  <a:solidFill>
                    <a:srgbClr val="FFFFFF"/>
                  </a:solidFill>
                  <a:ea typeface="標楷體" pitchFamily="65" charset="-120"/>
                </a:rPr>
                <a:t>(hardware limitation</a:t>
              </a:r>
            </a:p>
          </p:txBody>
        </p:sp>
        <p:sp>
          <p:nvSpPr>
            <p:cNvPr id="258074" name="Rectangle 27"/>
            <p:cNvSpPr>
              <a:spLocks noChangeArrowheads="1"/>
            </p:cNvSpPr>
            <p:nvPr/>
          </p:nvSpPr>
          <p:spPr bwMode="auto">
            <a:xfrm>
              <a:off x="480" y="1054"/>
              <a:ext cx="1056" cy="64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>
                <a:spcBef>
                  <a:spcPct val="20000"/>
                </a:spcBef>
                <a:buClr>
                  <a:schemeClr val="tx2"/>
                </a:buClr>
              </a:pPr>
              <a:r>
                <a:rPr lang="en-US" altLang="zh-TW" sz="1400">
                  <a:solidFill>
                    <a:srgbClr val="FFFF00"/>
                  </a:solidFill>
                  <a:ea typeface="標楷體" pitchFamily="65" charset="-120"/>
                </a:rPr>
                <a:t>Nature of the</a:t>
              </a:r>
            </a:p>
            <a:p>
              <a:pPr algn="l">
                <a:spcBef>
                  <a:spcPct val="20000"/>
                </a:spcBef>
                <a:buClr>
                  <a:schemeClr val="tx2"/>
                </a:buClr>
              </a:pPr>
              <a:r>
                <a:rPr lang="en-US" altLang="zh-TW" sz="1400">
                  <a:solidFill>
                    <a:srgbClr val="FFFF00"/>
                  </a:solidFill>
                  <a:ea typeface="標楷體" pitchFamily="65" charset="-120"/>
                </a:rPr>
                <a:t>technology</a:t>
              </a:r>
            </a:p>
          </p:txBody>
        </p:sp>
        <p:sp>
          <p:nvSpPr>
            <p:cNvPr id="258075" name="Rectangle 28"/>
            <p:cNvSpPr>
              <a:spLocks noChangeArrowheads="1"/>
            </p:cNvSpPr>
            <p:nvPr/>
          </p:nvSpPr>
          <p:spPr bwMode="auto">
            <a:xfrm>
              <a:off x="4272" y="863"/>
              <a:ext cx="1104" cy="191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>
                <a:spcBef>
                  <a:spcPct val="20000"/>
                </a:spcBef>
                <a:buClr>
                  <a:schemeClr val="tx2"/>
                </a:buClr>
              </a:pPr>
              <a:r>
                <a:rPr lang="en-US" altLang="zh-TW" sz="1400">
                  <a:solidFill>
                    <a:schemeClr val="hlink"/>
                  </a:solidFill>
                  <a:ea typeface="標楷體" pitchFamily="65" charset="-120"/>
                </a:rPr>
                <a:t>SIS</a:t>
              </a:r>
            </a:p>
          </p:txBody>
        </p:sp>
        <p:sp>
          <p:nvSpPr>
            <p:cNvPr id="258076" name="Rectangle 29"/>
            <p:cNvSpPr>
              <a:spLocks noChangeArrowheads="1"/>
            </p:cNvSpPr>
            <p:nvPr/>
          </p:nvSpPr>
          <p:spPr bwMode="auto">
            <a:xfrm>
              <a:off x="2880" y="863"/>
              <a:ext cx="1392" cy="191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>
                <a:spcBef>
                  <a:spcPct val="20000"/>
                </a:spcBef>
                <a:buClr>
                  <a:schemeClr val="tx2"/>
                </a:buClr>
              </a:pPr>
              <a:r>
                <a:rPr lang="en-US" altLang="zh-TW" sz="1400">
                  <a:solidFill>
                    <a:srgbClr val="FF99FF"/>
                  </a:solidFill>
                  <a:ea typeface="標楷體" pitchFamily="65" charset="-120"/>
                </a:rPr>
                <a:t>MIS</a:t>
              </a:r>
            </a:p>
          </p:txBody>
        </p:sp>
        <p:sp>
          <p:nvSpPr>
            <p:cNvPr id="258077" name="Rectangle 30"/>
            <p:cNvSpPr>
              <a:spLocks noChangeArrowheads="1"/>
            </p:cNvSpPr>
            <p:nvPr/>
          </p:nvSpPr>
          <p:spPr bwMode="auto">
            <a:xfrm>
              <a:off x="1536" y="863"/>
              <a:ext cx="1344" cy="191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>
                <a:spcBef>
                  <a:spcPct val="20000"/>
                </a:spcBef>
                <a:buClr>
                  <a:schemeClr val="tx2"/>
                </a:buClr>
              </a:pPr>
              <a:r>
                <a:rPr lang="en-US" altLang="zh-TW" sz="1400">
                  <a:solidFill>
                    <a:srgbClr val="FFFFFF"/>
                  </a:solidFill>
                  <a:ea typeface="標楷體" pitchFamily="65" charset="-120"/>
                </a:rPr>
                <a:t>DP</a:t>
              </a:r>
            </a:p>
          </p:txBody>
        </p:sp>
        <p:sp>
          <p:nvSpPr>
            <p:cNvPr id="258078" name="Rectangle 31"/>
            <p:cNvSpPr>
              <a:spLocks noChangeArrowheads="1"/>
            </p:cNvSpPr>
            <p:nvPr/>
          </p:nvSpPr>
          <p:spPr bwMode="auto">
            <a:xfrm>
              <a:off x="1536" y="672"/>
              <a:ext cx="3840" cy="191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tx2"/>
                </a:buClr>
              </a:pPr>
              <a:r>
                <a:rPr lang="en-US" altLang="zh-TW" sz="1400">
                  <a:solidFill>
                    <a:srgbClr val="FFFF00"/>
                  </a:solidFill>
                  <a:latin typeface="標楷體" pitchFamily="65" charset="-120"/>
                  <a:ea typeface="標楷體" pitchFamily="65" charset="-120"/>
                </a:rPr>
                <a:t>‘</a:t>
              </a:r>
              <a:r>
                <a:rPr lang="en-US" altLang="zh-TW" sz="1400">
                  <a:solidFill>
                    <a:srgbClr val="FFFF00"/>
                  </a:solidFill>
                  <a:ea typeface="標楷體" pitchFamily="65" charset="-120"/>
                </a:rPr>
                <a:t>Era</a:t>
              </a:r>
              <a:r>
                <a:rPr lang="en-US" altLang="zh-TW" sz="1400">
                  <a:solidFill>
                    <a:srgbClr val="FFFF00"/>
                  </a:solidFill>
                  <a:latin typeface="標楷體" pitchFamily="65" charset="-120"/>
                  <a:ea typeface="標楷體" pitchFamily="65" charset="-120"/>
                </a:rPr>
                <a:t>’</a:t>
              </a:r>
              <a:endParaRPr lang="en-US" altLang="zh-TW" sz="1400">
                <a:solidFill>
                  <a:srgbClr val="FFFF00"/>
                </a:solidFill>
                <a:ea typeface="標楷體" pitchFamily="65" charset="-120"/>
              </a:endParaRPr>
            </a:p>
          </p:txBody>
        </p:sp>
        <p:sp>
          <p:nvSpPr>
            <p:cNvPr id="258079" name="Rectangle 32"/>
            <p:cNvSpPr>
              <a:spLocks noChangeArrowheads="1"/>
            </p:cNvSpPr>
            <p:nvPr/>
          </p:nvSpPr>
          <p:spPr bwMode="auto">
            <a:xfrm>
              <a:off x="480" y="672"/>
              <a:ext cx="1056" cy="382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>
                <a:spcBef>
                  <a:spcPct val="20000"/>
                </a:spcBef>
                <a:buClr>
                  <a:schemeClr val="tx2"/>
                </a:buClr>
              </a:pPr>
              <a:endParaRPr lang="en-US" altLang="zh-TW" sz="1400">
                <a:solidFill>
                  <a:srgbClr val="FFFF00"/>
                </a:solidFill>
                <a:ea typeface="標楷體" pitchFamily="65" charset="-120"/>
              </a:endParaRPr>
            </a:p>
            <a:p>
              <a:pPr algn="l">
                <a:spcBef>
                  <a:spcPct val="20000"/>
                </a:spcBef>
                <a:buClr>
                  <a:schemeClr val="tx2"/>
                </a:buClr>
              </a:pPr>
              <a:r>
                <a:rPr lang="en-US" altLang="zh-TW" sz="1400">
                  <a:solidFill>
                    <a:srgbClr val="FFFF00"/>
                  </a:solidFill>
                  <a:ea typeface="標楷體" pitchFamily="65" charset="-120"/>
                </a:rPr>
                <a:t>Aspects</a:t>
              </a:r>
            </a:p>
          </p:txBody>
        </p:sp>
        <p:sp>
          <p:nvSpPr>
            <p:cNvPr id="258080" name="Line 33"/>
            <p:cNvSpPr>
              <a:spLocks noChangeShapeType="1"/>
            </p:cNvSpPr>
            <p:nvPr/>
          </p:nvSpPr>
          <p:spPr bwMode="auto">
            <a:xfrm>
              <a:off x="480" y="1054"/>
              <a:ext cx="4896" cy="0"/>
            </a:xfrm>
            <a:prstGeom prst="line">
              <a:avLst/>
            </a:prstGeom>
            <a:noFill/>
            <a:ln w="12700">
              <a:solidFill>
                <a:srgbClr val="99FF33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58081" name="Line 34"/>
            <p:cNvSpPr>
              <a:spLocks noChangeShapeType="1"/>
            </p:cNvSpPr>
            <p:nvPr/>
          </p:nvSpPr>
          <p:spPr bwMode="auto">
            <a:xfrm>
              <a:off x="480" y="1701"/>
              <a:ext cx="4896" cy="0"/>
            </a:xfrm>
            <a:prstGeom prst="line">
              <a:avLst/>
            </a:prstGeom>
            <a:noFill/>
            <a:ln w="12700">
              <a:solidFill>
                <a:srgbClr val="99FF33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58082" name="Line 35"/>
            <p:cNvSpPr>
              <a:spLocks noChangeShapeType="1"/>
            </p:cNvSpPr>
            <p:nvPr/>
          </p:nvSpPr>
          <p:spPr bwMode="auto">
            <a:xfrm>
              <a:off x="480" y="2214"/>
              <a:ext cx="4896" cy="0"/>
            </a:xfrm>
            <a:prstGeom prst="line">
              <a:avLst/>
            </a:prstGeom>
            <a:noFill/>
            <a:ln w="12700">
              <a:solidFill>
                <a:srgbClr val="99FF33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58083" name="Line 36"/>
            <p:cNvSpPr>
              <a:spLocks noChangeShapeType="1"/>
            </p:cNvSpPr>
            <p:nvPr/>
          </p:nvSpPr>
          <p:spPr bwMode="auto">
            <a:xfrm>
              <a:off x="480" y="2727"/>
              <a:ext cx="4896" cy="0"/>
            </a:xfrm>
            <a:prstGeom prst="line">
              <a:avLst/>
            </a:prstGeom>
            <a:noFill/>
            <a:ln w="12700">
              <a:solidFill>
                <a:srgbClr val="99FF33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58084" name="Line 37"/>
            <p:cNvSpPr>
              <a:spLocks noChangeShapeType="1"/>
            </p:cNvSpPr>
            <p:nvPr/>
          </p:nvSpPr>
          <p:spPr bwMode="auto">
            <a:xfrm>
              <a:off x="480" y="3401"/>
              <a:ext cx="4896" cy="0"/>
            </a:xfrm>
            <a:prstGeom prst="line">
              <a:avLst/>
            </a:prstGeom>
            <a:noFill/>
            <a:ln w="12700">
              <a:solidFill>
                <a:srgbClr val="99FF33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58085" name="Line 38"/>
            <p:cNvSpPr>
              <a:spLocks noChangeShapeType="1"/>
            </p:cNvSpPr>
            <p:nvPr/>
          </p:nvSpPr>
          <p:spPr bwMode="auto">
            <a:xfrm>
              <a:off x="480" y="3914"/>
              <a:ext cx="4896" cy="0"/>
            </a:xfrm>
            <a:prstGeom prst="line">
              <a:avLst/>
            </a:prstGeom>
            <a:noFill/>
            <a:ln w="28575" cap="sq">
              <a:solidFill>
                <a:srgbClr val="99FF33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58086" name="Line 39"/>
            <p:cNvSpPr>
              <a:spLocks noChangeShapeType="1"/>
            </p:cNvSpPr>
            <p:nvPr/>
          </p:nvSpPr>
          <p:spPr bwMode="auto">
            <a:xfrm>
              <a:off x="480" y="672"/>
              <a:ext cx="0" cy="3242"/>
            </a:xfrm>
            <a:prstGeom prst="line">
              <a:avLst/>
            </a:prstGeom>
            <a:noFill/>
            <a:ln w="28575" cap="sq">
              <a:solidFill>
                <a:srgbClr val="99FF33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58087" name="Line 40"/>
            <p:cNvSpPr>
              <a:spLocks noChangeShapeType="1"/>
            </p:cNvSpPr>
            <p:nvPr/>
          </p:nvSpPr>
          <p:spPr bwMode="auto">
            <a:xfrm>
              <a:off x="1536" y="672"/>
              <a:ext cx="0" cy="3242"/>
            </a:xfrm>
            <a:prstGeom prst="line">
              <a:avLst/>
            </a:prstGeom>
            <a:noFill/>
            <a:ln w="12700">
              <a:solidFill>
                <a:srgbClr val="99FF33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58088" name="Line 41"/>
            <p:cNvSpPr>
              <a:spLocks noChangeShapeType="1"/>
            </p:cNvSpPr>
            <p:nvPr/>
          </p:nvSpPr>
          <p:spPr bwMode="auto">
            <a:xfrm>
              <a:off x="5376" y="672"/>
              <a:ext cx="0" cy="382"/>
            </a:xfrm>
            <a:prstGeom prst="line">
              <a:avLst/>
            </a:prstGeom>
            <a:noFill/>
            <a:ln w="28575">
              <a:solidFill>
                <a:srgbClr val="99FF33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58089" name="Line 42"/>
            <p:cNvSpPr>
              <a:spLocks noChangeShapeType="1"/>
            </p:cNvSpPr>
            <p:nvPr/>
          </p:nvSpPr>
          <p:spPr bwMode="auto">
            <a:xfrm>
              <a:off x="1536" y="672"/>
              <a:ext cx="3840" cy="0"/>
            </a:xfrm>
            <a:prstGeom prst="line">
              <a:avLst/>
            </a:prstGeom>
            <a:noFill/>
            <a:ln w="28575">
              <a:solidFill>
                <a:srgbClr val="99FF33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58090" name="Line 43"/>
            <p:cNvSpPr>
              <a:spLocks noChangeShapeType="1"/>
            </p:cNvSpPr>
            <p:nvPr/>
          </p:nvSpPr>
          <p:spPr bwMode="auto">
            <a:xfrm>
              <a:off x="480" y="672"/>
              <a:ext cx="1056" cy="0"/>
            </a:xfrm>
            <a:prstGeom prst="line">
              <a:avLst/>
            </a:prstGeom>
            <a:noFill/>
            <a:ln w="28575" cap="sq">
              <a:solidFill>
                <a:srgbClr val="99FF33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58091" name="Line 44"/>
            <p:cNvSpPr>
              <a:spLocks noChangeShapeType="1"/>
            </p:cNvSpPr>
            <p:nvPr/>
          </p:nvSpPr>
          <p:spPr bwMode="auto">
            <a:xfrm>
              <a:off x="5376" y="1054"/>
              <a:ext cx="0" cy="2860"/>
            </a:xfrm>
            <a:prstGeom prst="line">
              <a:avLst/>
            </a:prstGeom>
            <a:noFill/>
            <a:ln w="28575" cap="sq">
              <a:solidFill>
                <a:srgbClr val="99FF33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58092" name="Line 45"/>
            <p:cNvSpPr>
              <a:spLocks noChangeShapeType="1"/>
            </p:cNvSpPr>
            <p:nvPr/>
          </p:nvSpPr>
          <p:spPr bwMode="auto">
            <a:xfrm>
              <a:off x="2256" y="1152"/>
              <a:ext cx="576" cy="0"/>
            </a:xfrm>
            <a:prstGeom prst="line">
              <a:avLst/>
            </a:prstGeom>
            <a:noFill/>
            <a:ln w="19050">
              <a:solidFill>
                <a:srgbClr val="99FF33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58093" name="Line 46"/>
            <p:cNvSpPr>
              <a:spLocks noChangeShapeType="1"/>
            </p:cNvSpPr>
            <p:nvPr/>
          </p:nvSpPr>
          <p:spPr bwMode="auto">
            <a:xfrm>
              <a:off x="2256" y="1296"/>
              <a:ext cx="576" cy="0"/>
            </a:xfrm>
            <a:prstGeom prst="line">
              <a:avLst/>
            </a:prstGeom>
            <a:noFill/>
            <a:ln w="19050">
              <a:solidFill>
                <a:srgbClr val="99FF33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58094" name="Line 47"/>
            <p:cNvSpPr>
              <a:spLocks noChangeShapeType="1"/>
            </p:cNvSpPr>
            <p:nvPr/>
          </p:nvSpPr>
          <p:spPr bwMode="auto">
            <a:xfrm>
              <a:off x="2592" y="1488"/>
              <a:ext cx="240" cy="0"/>
            </a:xfrm>
            <a:prstGeom prst="line">
              <a:avLst/>
            </a:prstGeom>
            <a:noFill/>
            <a:ln w="19050">
              <a:solidFill>
                <a:srgbClr val="99FF33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58095" name="Line 48"/>
            <p:cNvSpPr>
              <a:spLocks noChangeShapeType="1"/>
            </p:cNvSpPr>
            <p:nvPr/>
          </p:nvSpPr>
          <p:spPr bwMode="auto">
            <a:xfrm>
              <a:off x="3936" y="1152"/>
              <a:ext cx="288" cy="0"/>
            </a:xfrm>
            <a:prstGeom prst="line">
              <a:avLst/>
            </a:prstGeom>
            <a:noFill/>
            <a:ln w="19050">
              <a:solidFill>
                <a:srgbClr val="99FF33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58096" name="Line 49"/>
            <p:cNvSpPr>
              <a:spLocks noChangeShapeType="1"/>
            </p:cNvSpPr>
            <p:nvPr/>
          </p:nvSpPr>
          <p:spPr bwMode="auto">
            <a:xfrm>
              <a:off x="3744" y="1344"/>
              <a:ext cx="480" cy="0"/>
            </a:xfrm>
            <a:prstGeom prst="line">
              <a:avLst/>
            </a:prstGeom>
            <a:noFill/>
            <a:ln w="19050">
              <a:solidFill>
                <a:srgbClr val="99FF33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58097" name="Line 50"/>
            <p:cNvSpPr>
              <a:spLocks noChangeShapeType="1"/>
            </p:cNvSpPr>
            <p:nvPr/>
          </p:nvSpPr>
          <p:spPr bwMode="auto">
            <a:xfrm>
              <a:off x="3888" y="1488"/>
              <a:ext cx="336" cy="0"/>
            </a:xfrm>
            <a:prstGeom prst="line">
              <a:avLst/>
            </a:prstGeom>
            <a:noFill/>
            <a:ln w="19050">
              <a:solidFill>
                <a:srgbClr val="99FF33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58098" name="Line 51"/>
            <p:cNvSpPr>
              <a:spLocks noChangeShapeType="1"/>
            </p:cNvSpPr>
            <p:nvPr/>
          </p:nvSpPr>
          <p:spPr bwMode="auto">
            <a:xfrm>
              <a:off x="2448" y="1968"/>
              <a:ext cx="384" cy="0"/>
            </a:xfrm>
            <a:prstGeom prst="line">
              <a:avLst/>
            </a:prstGeom>
            <a:noFill/>
            <a:ln w="19050">
              <a:solidFill>
                <a:srgbClr val="99FF33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58099" name="Line 52"/>
            <p:cNvSpPr>
              <a:spLocks noChangeShapeType="1"/>
            </p:cNvSpPr>
            <p:nvPr/>
          </p:nvSpPr>
          <p:spPr bwMode="auto">
            <a:xfrm>
              <a:off x="3600" y="1968"/>
              <a:ext cx="624" cy="0"/>
            </a:xfrm>
            <a:prstGeom prst="line">
              <a:avLst/>
            </a:prstGeom>
            <a:noFill/>
            <a:ln w="19050">
              <a:solidFill>
                <a:srgbClr val="99FF33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58100" name="Line 53"/>
            <p:cNvSpPr>
              <a:spLocks noChangeShapeType="1"/>
            </p:cNvSpPr>
            <p:nvPr/>
          </p:nvSpPr>
          <p:spPr bwMode="auto">
            <a:xfrm>
              <a:off x="2352" y="2448"/>
              <a:ext cx="480" cy="0"/>
            </a:xfrm>
            <a:prstGeom prst="line">
              <a:avLst/>
            </a:prstGeom>
            <a:noFill/>
            <a:ln w="19050">
              <a:solidFill>
                <a:srgbClr val="99FF33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58101" name="Line 54"/>
            <p:cNvSpPr>
              <a:spLocks noChangeShapeType="1"/>
            </p:cNvSpPr>
            <p:nvPr/>
          </p:nvSpPr>
          <p:spPr bwMode="auto">
            <a:xfrm>
              <a:off x="3600" y="2496"/>
              <a:ext cx="624" cy="0"/>
            </a:xfrm>
            <a:prstGeom prst="line">
              <a:avLst/>
            </a:prstGeom>
            <a:noFill/>
            <a:ln w="19050">
              <a:solidFill>
                <a:srgbClr val="99FF33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58102" name="Line 55"/>
            <p:cNvSpPr>
              <a:spLocks noChangeShapeType="1"/>
            </p:cNvSpPr>
            <p:nvPr/>
          </p:nvSpPr>
          <p:spPr bwMode="auto">
            <a:xfrm>
              <a:off x="2208" y="3024"/>
              <a:ext cx="624" cy="0"/>
            </a:xfrm>
            <a:prstGeom prst="line">
              <a:avLst/>
            </a:prstGeom>
            <a:noFill/>
            <a:ln w="19050">
              <a:solidFill>
                <a:srgbClr val="99FF33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58103" name="Line 56"/>
            <p:cNvSpPr>
              <a:spLocks noChangeShapeType="1"/>
            </p:cNvSpPr>
            <p:nvPr/>
          </p:nvSpPr>
          <p:spPr bwMode="auto">
            <a:xfrm>
              <a:off x="3888" y="3024"/>
              <a:ext cx="336" cy="0"/>
            </a:xfrm>
            <a:prstGeom prst="line">
              <a:avLst/>
            </a:prstGeom>
            <a:noFill/>
            <a:ln w="19050">
              <a:solidFill>
                <a:srgbClr val="99FF33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58104" name="Line 57"/>
            <p:cNvSpPr>
              <a:spLocks noChangeShapeType="1"/>
            </p:cNvSpPr>
            <p:nvPr/>
          </p:nvSpPr>
          <p:spPr bwMode="auto">
            <a:xfrm>
              <a:off x="2208" y="3648"/>
              <a:ext cx="624" cy="0"/>
            </a:xfrm>
            <a:prstGeom prst="line">
              <a:avLst/>
            </a:prstGeom>
            <a:noFill/>
            <a:ln w="19050">
              <a:solidFill>
                <a:srgbClr val="99FF33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58105" name="Line 58"/>
            <p:cNvSpPr>
              <a:spLocks noChangeShapeType="1"/>
            </p:cNvSpPr>
            <p:nvPr/>
          </p:nvSpPr>
          <p:spPr bwMode="auto">
            <a:xfrm>
              <a:off x="3408" y="3648"/>
              <a:ext cx="816" cy="0"/>
            </a:xfrm>
            <a:prstGeom prst="line">
              <a:avLst/>
            </a:prstGeom>
            <a:noFill/>
            <a:ln w="19050">
              <a:solidFill>
                <a:srgbClr val="99FF33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TW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007F15-0C19-4E37-8453-F8D2A926D4AB}" type="slidenum">
              <a:rPr lang="en-US" altLang="zh-TW"/>
              <a:pPr>
                <a:defRPr/>
              </a:pPr>
              <a:t>2</a:t>
            </a:fld>
            <a:endParaRPr lang="en-US" altLang="zh-TW"/>
          </a:p>
        </p:txBody>
      </p:sp>
      <p:sp>
        <p:nvSpPr>
          <p:cNvPr id="1917954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0"/>
            <a:ext cx="8893175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zh-TW" sz="3600" smtClean="0">
                <a:solidFill>
                  <a:srgbClr val="FFFF00"/>
                </a:solidFill>
                <a:latin typeface="Albertus Extra Bold" pitchFamily="34" charset="0"/>
              </a:rPr>
              <a:t>The business / systems portfolio matrix</a:t>
            </a:r>
          </a:p>
        </p:txBody>
      </p:sp>
      <p:graphicFrame>
        <p:nvGraphicFramePr>
          <p:cNvPr id="1917975" name="Group 23"/>
          <p:cNvGraphicFramePr>
            <a:graphicFrameLocks noGrp="1"/>
          </p:cNvGraphicFramePr>
          <p:nvPr/>
        </p:nvGraphicFramePr>
        <p:xfrm>
          <a:off x="250825" y="1412875"/>
          <a:ext cx="8610600" cy="3706368"/>
        </p:xfrm>
        <a:graphic>
          <a:graphicData uri="http://schemas.openxmlformats.org/drawingml/2006/table">
            <a:tbl>
              <a:tblPr/>
              <a:tblGrid>
                <a:gridCol w="4392613"/>
                <a:gridCol w="4217987"/>
              </a:tblGrid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lbertus Extra Bold" pitchFamily="34" charset="0"/>
                          <a:ea typeface="標楷體" pitchFamily="65" charset="-120"/>
                        </a:rPr>
                        <a:t>STRATEGIC (STARTS)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FF33"/>
                          </a:solidFill>
                          <a:effectLst/>
                          <a:latin typeface="Albertus Extra Bold" pitchFamily="34" charset="0"/>
                          <a:ea typeface="標楷體" pitchFamily="65" charset="-120"/>
                        </a:rPr>
                        <a:t>TURNAROUND(?)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016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lbertus Extra Bold" pitchFamily="34" charset="0"/>
                          <a:ea typeface="標楷體" pitchFamily="65" charset="-120"/>
                        </a:rPr>
                        <a:t> Continuous innovation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lbertus Extra Bold" pitchFamily="34" charset="0"/>
                          <a:ea typeface="標楷體" pitchFamily="65" charset="-120"/>
                        </a:rPr>
                        <a:t> Vertical integration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lbertus Extra Bold" pitchFamily="34" charset="0"/>
                          <a:ea typeface="標楷體" pitchFamily="65" charset="-120"/>
                        </a:rPr>
                        <a:t> High value added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lbertus Extra Bold" pitchFamily="34" charset="0"/>
                          <a:ea typeface="標楷體" pitchFamily="65" charset="-120"/>
                        </a:rPr>
                        <a:t> Process R&amp;D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lbertus Extra Bold" pitchFamily="34" charset="0"/>
                          <a:ea typeface="標楷體" pitchFamily="65" charset="-120"/>
                        </a:rPr>
                        <a:t> Minimal integration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lbertus Extra Bold" pitchFamily="34" charset="0"/>
                          <a:ea typeface="標楷體" pitchFamily="65" charset="-120"/>
                        </a:rPr>
                        <a:t> Cost control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016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Albertus Extra Bold" pitchFamily="34" charset="0"/>
                          <a:ea typeface="標楷體" pitchFamily="65" charset="-120"/>
                        </a:rPr>
                        <a:t> Defensive innovation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Albertus Extra Bold" pitchFamily="34" charset="0"/>
                          <a:ea typeface="標楷體" pitchFamily="65" charset="-120"/>
                        </a:rPr>
                        <a:t> Effective resource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Albertus Extra Bold" pitchFamily="34" charset="0"/>
                          <a:ea typeface="標楷體" pitchFamily="65" charset="-120"/>
                        </a:rPr>
                        <a:t> High quality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lbertus Extra Bold" pitchFamily="34" charset="0"/>
                          <a:ea typeface="標楷體" pitchFamily="65" charset="-120"/>
                        </a:rPr>
                        <a:t> Disinvest rationalise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lbertus Extra Bold" pitchFamily="34" charset="0"/>
                          <a:ea typeface="標楷體" pitchFamily="65" charset="-120"/>
                        </a:rPr>
                        <a:t> Efficiency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lbertus Extra Bold" pitchFamily="34" charset="0"/>
                          <a:ea typeface="標楷體" pitchFamily="65" charset="-120"/>
                        </a:rPr>
                        <a:t> Sustained quality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</a:tr>
              <a:tr h="5111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Albertus Extra Bold" pitchFamily="34" charset="0"/>
                          <a:ea typeface="標楷體" pitchFamily="65" charset="-120"/>
                        </a:rPr>
                        <a:t>FACTORY(</a:t>
                      </a:r>
                      <a:r>
                        <a:rPr kumimoji="1" lang="en-US" altLang="zh-TW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Albertus Extra Bold" pitchFamily="34" charset="0"/>
                          <a:ea typeface="標楷體" pitchFamily="65" charset="-120"/>
                        </a:rPr>
                        <a:t>CASH COWS</a:t>
                      </a:r>
                      <a:r>
                        <a:rPr kumimoji="1" lang="en-US" altLang="zh-TW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Albertus Extra Bold" pitchFamily="34" charset="0"/>
                          <a:ea typeface="標楷體" pitchFamily="65" charset="-120"/>
                        </a:rPr>
                        <a:t>)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lbertus Extra Bold" pitchFamily="34" charset="0"/>
                          <a:ea typeface="標楷體" pitchFamily="65" charset="-120"/>
                        </a:rPr>
                        <a:t>SUPPORT(DOG)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</a:tr>
            </a:tbl>
          </a:graphicData>
        </a:graphic>
      </p:graphicFrame>
      <p:pic>
        <p:nvPicPr>
          <p:cNvPr id="259093" name="Picture 20" descr="j0223744"/>
          <p:cNvPicPr>
            <a:picLocks noGrp="1" noChangeAspect="1" noChangeArrowheads="1" noCro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7762875" y="5229225"/>
            <a:ext cx="1381125" cy="1285875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53D672-B3E4-4C42-A605-36F41637DB62}" type="slidenum">
              <a:rPr lang="en-US" altLang="zh-TW"/>
              <a:pPr>
                <a:defRPr/>
              </a:pPr>
              <a:t>3</a:t>
            </a:fld>
            <a:endParaRPr lang="en-US" altLang="zh-TW"/>
          </a:p>
        </p:txBody>
      </p:sp>
      <p:sp>
        <p:nvSpPr>
          <p:cNvPr id="1914882" name="Rectangle 2"/>
          <p:cNvSpPr>
            <a:spLocks noGrp="1" noChangeArrowheads="1"/>
          </p:cNvSpPr>
          <p:nvPr>
            <p:ph type="title"/>
          </p:nvPr>
        </p:nvSpPr>
        <p:spPr>
          <a:xfrm>
            <a:off x="1331913" y="333375"/>
            <a:ext cx="7019925" cy="1143000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altLang="zh-TW" sz="3200" smtClean="0">
                <a:solidFill>
                  <a:srgbClr val="FFFF00"/>
                </a:solidFill>
              </a:rPr>
              <a:t>Mapping the evolution of ISP on the application portfolio model</a:t>
            </a:r>
          </a:p>
        </p:txBody>
      </p:sp>
      <p:graphicFrame>
        <p:nvGraphicFramePr>
          <p:cNvPr id="1914883" name="Group 3"/>
          <p:cNvGraphicFramePr>
            <a:graphicFrameLocks noGrp="1"/>
          </p:cNvGraphicFramePr>
          <p:nvPr/>
        </p:nvGraphicFramePr>
        <p:xfrm>
          <a:off x="609600" y="1828800"/>
          <a:ext cx="8001000" cy="3963988"/>
        </p:xfrm>
        <a:graphic>
          <a:graphicData uri="http://schemas.openxmlformats.org/drawingml/2006/table">
            <a:tbl>
              <a:tblPr/>
              <a:tblGrid>
                <a:gridCol w="3886200"/>
                <a:gridCol w="4114800"/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lbertus Extra Bold" pitchFamily="34" charset="0"/>
                          <a:ea typeface="標楷體" pitchFamily="65" charset="-120"/>
                        </a:rPr>
                        <a:t>STRATEGIC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FF33"/>
                          </a:solidFill>
                          <a:effectLst/>
                          <a:latin typeface="Albertus Extra Bold" pitchFamily="34" charset="0"/>
                          <a:ea typeface="標楷體" pitchFamily="65" charset="-120"/>
                        </a:rPr>
                        <a:t>HIGH POTENTIAL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80"/>
                    </a:solidFill>
                  </a:tcPr>
                </a:tc>
              </a:tr>
              <a:tr h="15478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80"/>
                    </a:solidFill>
                  </a:tcPr>
                </a:tc>
              </a:tr>
              <a:tr h="1501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80"/>
                    </a:solidFill>
                  </a:tcPr>
                </a:tc>
              </a:tr>
              <a:tr h="3746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lbertus Extra Bold" pitchFamily="34" charset="0"/>
                          <a:ea typeface="標楷體" pitchFamily="65" charset="-120"/>
                        </a:rPr>
                        <a:t>FACTORY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lbertus Extra Bold" pitchFamily="34" charset="0"/>
                          <a:ea typeface="標楷體" pitchFamily="65" charset="-120"/>
                        </a:rPr>
                        <a:t>SUPPORT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80"/>
                    </a:solidFill>
                  </a:tcPr>
                </a:tc>
              </a:tr>
            </a:tbl>
          </a:graphicData>
        </a:graphic>
      </p:graphicFrame>
      <p:sp>
        <p:nvSpPr>
          <p:cNvPr id="260117" name="Oval 20"/>
          <p:cNvSpPr>
            <a:spLocks noChangeArrowheads="1"/>
          </p:cNvSpPr>
          <p:nvPr/>
        </p:nvSpPr>
        <p:spPr bwMode="auto">
          <a:xfrm>
            <a:off x="685800" y="2590800"/>
            <a:ext cx="2743200" cy="6985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260118" name="Oval 21"/>
          <p:cNvSpPr>
            <a:spLocks noChangeArrowheads="1"/>
          </p:cNvSpPr>
          <p:nvPr/>
        </p:nvSpPr>
        <p:spPr bwMode="auto">
          <a:xfrm>
            <a:off x="5715000" y="2590800"/>
            <a:ext cx="2743200" cy="698500"/>
          </a:xfrm>
          <a:prstGeom prst="ellipse">
            <a:avLst/>
          </a:prstGeom>
          <a:solidFill>
            <a:srgbClr val="66FF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260119" name="Oval 22"/>
          <p:cNvSpPr>
            <a:spLocks noChangeArrowheads="1"/>
          </p:cNvSpPr>
          <p:nvPr/>
        </p:nvSpPr>
        <p:spPr bwMode="auto">
          <a:xfrm>
            <a:off x="3124200" y="3505200"/>
            <a:ext cx="2743200" cy="1066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260120" name="Oval 23"/>
          <p:cNvSpPr>
            <a:spLocks noChangeArrowheads="1"/>
          </p:cNvSpPr>
          <p:nvPr/>
        </p:nvSpPr>
        <p:spPr bwMode="auto">
          <a:xfrm>
            <a:off x="838200" y="4038600"/>
            <a:ext cx="3200400" cy="10795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260121" name="Oval 24"/>
          <p:cNvSpPr>
            <a:spLocks noChangeArrowheads="1"/>
          </p:cNvSpPr>
          <p:nvPr/>
        </p:nvSpPr>
        <p:spPr bwMode="auto">
          <a:xfrm>
            <a:off x="5029200" y="3962400"/>
            <a:ext cx="3048000" cy="1155700"/>
          </a:xfrm>
          <a:prstGeom prst="ellipse">
            <a:avLst/>
          </a:prstGeom>
          <a:solidFill>
            <a:srgbClr val="9900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zh-TW"/>
          </a:p>
        </p:txBody>
      </p:sp>
      <p:sp>
        <p:nvSpPr>
          <p:cNvPr id="260122" name="Text Box 25"/>
          <p:cNvSpPr txBox="1">
            <a:spLocks noChangeArrowheads="1"/>
          </p:cNvSpPr>
          <p:nvPr/>
        </p:nvSpPr>
        <p:spPr bwMode="auto">
          <a:xfrm>
            <a:off x="1447800" y="2743200"/>
            <a:ext cx="1219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TW">
                <a:solidFill>
                  <a:srgbClr val="FFFF00"/>
                </a:solidFill>
                <a:latin typeface="Albertus Extra Bold" pitchFamily="34" charset="0"/>
              </a:rPr>
              <a:t>Stage 5</a:t>
            </a:r>
          </a:p>
        </p:txBody>
      </p:sp>
      <p:sp>
        <p:nvSpPr>
          <p:cNvPr id="260123" name="Line 26"/>
          <p:cNvSpPr>
            <a:spLocks noChangeShapeType="1"/>
          </p:cNvSpPr>
          <p:nvPr/>
        </p:nvSpPr>
        <p:spPr bwMode="auto">
          <a:xfrm>
            <a:off x="3886200" y="4800600"/>
            <a:ext cx="1295400" cy="0"/>
          </a:xfrm>
          <a:prstGeom prst="line">
            <a:avLst/>
          </a:prstGeom>
          <a:noFill/>
          <a:ln w="57150">
            <a:solidFill>
              <a:srgbClr val="99FF33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260124" name="Line 27"/>
          <p:cNvSpPr>
            <a:spLocks noChangeShapeType="1"/>
          </p:cNvSpPr>
          <p:nvPr/>
        </p:nvSpPr>
        <p:spPr bwMode="auto">
          <a:xfrm flipV="1">
            <a:off x="5334000" y="3200400"/>
            <a:ext cx="609600" cy="330200"/>
          </a:xfrm>
          <a:prstGeom prst="line">
            <a:avLst/>
          </a:prstGeom>
          <a:noFill/>
          <a:ln w="57150">
            <a:solidFill>
              <a:srgbClr val="99FF33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260125" name="Line 28"/>
          <p:cNvSpPr>
            <a:spLocks noChangeShapeType="1"/>
          </p:cNvSpPr>
          <p:nvPr/>
        </p:nvSpPr>
        <p:spPr bwMode="auto">
          <a:xfrm flipH="1" flipV="1">
            <a:off x="2743200" y="3276600"/>
            <a:ext cx="533400" cy="330200"/>
          </a:xfrm>
          <a:prstGeom prst="line">
            <a:avLst/>
          </a:prstGeom>
          <a:noFill/>
          <a:ln w="57150">
            <a:solidFill>
              <a:srgbClr val="99FF33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260126" name="Line 29"/>
          <p:cNvSpPr>
            <a:spLocks noChangeShapeType="1"/>
          </p:cNvSpPr>
          <p:nvPr/>
        </p:nvSpPr>
        <p:spPr bwMode="auto">
          <a:xfrm flipH="1">
            <a:off x="3429000" y="2971800"/>
            <a:ext cx="2286000" cy="1588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260127" name="Line 30"/>
          <p:cNvSpPr>
            <a:spLocks noChangeShapeType="1"/>
          </p:cNvSpPr>
          <p:nvPr/>
        </p:nvSpPr>
        <p:spPr bwMode="auto">
          <a:xfrm flipV="1">
            <a:off x="2895600" y="4038600"/>
            <a:ext cx="1143000" cy="411163"/>
          </a:xfrm>
          <a:prstGeom prst="line">
            <a:avLst/>
          </a:prstGeom>
          <a:noFill/>
          <a:ln w="57150">
            <a:solidFill>
              <a:srgbClr val="99FF33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260128" name="Text Box 31"/>
          <p:cNvSpPr txBox="1">
            <a:spLocks noChangeArrowheads="1"/>
          </p:cNvSpPr>
          <p:nvPr/>
        </p:nvSpPr>
        <p:spPr bwMode="auto">
          <a:xfrm>
            <a:off x="6781800" y="2743200"/>
            <a:ext cx="2362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TW">
                <a:solidFill>
                  <a:schemeClr val="bg2"/>
                </a:solidFill>
                <a:latin typeface="Albertus Extra Bold" pitchFamily="34" charset="0"/>
              </a:rPr>
              <a:t>Stage 4</a:t>
            </a:r>
          </a:p>
        </p:txBody>
      </p:sp>
      <p:sp>
        <p:nvSpPr>
          <p:cNvPr id="260129" name="Text Box 32"/>
          <p:cNvSpPr txBox="1">
            <a:spLocks noChangeArrowheads="1"/>
          </p:cNvSpPr>
          <p:nvPr/>
        </p:nvSpPr>
        <p:spPr bwMode="auto">
          <a:xfrm>
            <a:off x="4038600" y="3810000"/>
            <a:ext cx="1219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TW">
                <a:solidFill>
                  <a:srgbClr val="FFFF00"/>
                </a:solidFill>
                <a:latin typeface="Albertus Extra Bold" pitchFamily="34" charset="0"/>
              </a:rPr>
              <a:t>Stage 3</a:t>
            </a:r>
          </a:p>
        </p:txBody>
      </p:sp>
      <p:sp>
        <p:nvSpPr>
          <p:cNvPr id="260130" name="Text Box 33"/>
          <p:cNvSpPr txBox="1">
            <a:spLocks noChangeArrowheads="1"/>
          </p:cNvSpPr>
          <p:nvPr/>
        </p:nvSpPr>
        <p:spPr bwMode="auto">
          <a:xfrm>
            <a:off x="1524000" y="4343400"/>
            <a:ext cx="1219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TW">
                <a:solidFill>
                  <a:srgbClr val="FFFF00"/>
                </a:solidFill>
                <a:latin typeface="Albertus Extra Bold" pitchFamily="34" charset="0"/>
              </a:rPr>
              <a:t>Stage 2</a:t>
            </a:r>
          </a:p>
        </p:txBody>
      </p:sp>
      <p:sp>
        <p:nvSpPr>
          <p:cNvPr id="260131" name="Text Box 34"/>
          <p:cNvSpPr txBox="1">
            <a:spLocks noChangeArrowheads="1"/>
          </p:cNvSpPr>
          <p:nvPr/>
        </p:nvSpPr>
        <p:spPr bwMode="auto">
          <a:xfrm>
            <a:off x="6019800" y="4343400"/>
            <a:ext cx="1219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TW">
                <a:latin typeface="Albertus Extra Bold" pitchFamily="34" charset="0"/>
              </a:rPr>
              <a:t>Stage 1</a:t>
            </a:r>
          </a:p>
        </p:txBody>
      </p:sp>
      <p:sp>
        <p:nvSpPr>
          <p:cNvPr id="260132" name="Text Box 35"/>
          <p:cNvSpPr txBox="1">
            <a:spLocks noChangeArrowheads="1"/>
          </p:cNvSpPr>
          <p:nvPr/>
        </p:nvSpPr>
        <p:spPr bwMode="auto">
          <a:xfrm>
            <a:off x="1414463" y="6043613"/>
            <a:ext cx="22923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zh-TW" altLang="en-US" sz="1400">
                <a:solidFill>
                  <a:srgbClr val="FFFF00"/>
                </a:solidFill>
                <a:latin typeface="Times New Roman" pitchFamily="18" charset="0"/>
                <a:ea typeface="標楷體" pitchFamily="65" charset="-120"/>
              </a:rPr>
              <a:t>資料來源</a:t>
            </a:r>
            <a:r>
              <a:rPr lang="zh-TW" altLang="en-US" sz="1400">
                <a:solidFill>
                  <a:srgbClr val="FFFF00"/>
                </a:solidFill>
                <a:latin typeface="Times New Roman" pitchFamily="18" charset="0"/>
              </a:rPr>
              <a:t>：</a:t>
            </a:r>
            <a:r>
              <a:rPr lang="en-US" altLang="zh-TW" sz="1400">
                <a:solidFill>
                  <a:srgbClr val="FFFF00"/>
                </a:solidFill>
                <a:latin typeface="Times New Roman" pitchFamily="18" charset="0"/>
              </a:rPr>
              <a:t>M. J. Earl (1989)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A9CAB7-3A9A-41DC-B4A3-3D056C5B64D6}" type="slidenum">
              <a:rPr lang="en-US" altLang="zh-TW"/>
              <a:pPr>
                <a:defRPr/>
              </a:pPr>
              <a:t>4</a:t>
            </a:fld>
            <a:endParaRPr lang="en-US" altLang="zh-TW"/>
          </a:p>
        </p:txBody>
      </p:sp>
      <p:sp>
        <p:nvSpPr>
          <p:cNvPr id="1915906" name="Rectangle 2"/>
          <p:cNvSpPr>
            <a:spLocks noGrp="1" noChangeArrowheads="1"/>
          </p:cNvSpPr>
          <p:nvPr>
            <p:ph type="title"/>
          </p:nvPr>
        </p:nvSpPr>
        <p:spPr>
          <a:xfrm>
            <a:off x="1547813" y="0"/>
            <a:ext cx="6858000" cy="685800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altLang="zh-TW" smtClean="0">
                <a:solidFill>
                  <a:srgbClr val="FFFF00"/>
                </a:solidFill>
              </a:rPr>
              <a:t>    Five-stage ISP model</a:t>
            </a:r>
          </a:p>
        </p:txBody>
      </p:sp>
      <p:sp>
        <p:nvSpPr>
          <p:cNvPr id="261124" name="Rectangle 3"/>
          <p:cNvSpPr>
            <a:spLocks noChangeArrowheads="1"/>
          </p:cNvSpPr>
          <p:nvPr/>
        </p:nvSpPr>
        <p:spPr bwMode="auto">
          <a:xfrm>
            <a:off x="6977063" y="4935538"/>
            <a:ext cx="1447800" cy="1069975"/>
          </a:xfrm>
          <a:prstGeom prst="rect">
            <a:avLst/>
          </a:prstGeom>
          <a:solidFill>
            <a:srgbClr val="FF33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Clr>
                <a:schemeClr val="tx2"/>
              </a:buClr>
            </a:pPr>
            <a:r>
              <a:rPr lang="en-US" altLang="zh-TW" sz="1400" b="1">
                <a:solidFill>
                  <a:srgbClr val="FFFF00"/>
                </a:solidFill>
                <a:latin typeface="新細明體" pitchFamily="18" charset="-120"/>
                <a:ea typeface="標楷體" pitchFamily="65" charset="-120"/>
              </a:rPr>
              <a:t>Multiple</a:t>
            </a:r>
          </a:p>
          <a:p>
            <a:pPr>
              <a:spcBef>
                <a:spcPct val="20000"/>
              </a:spcBef>
              <a:buClr>
                <a:schemeClr val="tx2"/>
              </a:buClr>
            </a:pPr>
            <a:r>
              <a:rPr lang="en-US" altLang="zh-TW" sz="1400" b="1">
                <a:solidFill>
                  <a:srgbClr val="FFFF00"/>
                </a:solidFill>
                <a:latin typeface="新細明體" pitchFamily="18" charset="-120"/>
                <a:ea typeface="標楷體" pitchFamily="65" charset="-120"/>
              </a:rPr>
              <a:t>method at</a:t>
            </a:r>
          </a:p>
          <a:p>
            <a:pPr>
              <a:spcBef>
                <a:spcPct val="20000"/>
              </a:spcBef>
              <a:buClr>
                <a:schemeClr val="tx2"/>
              </a:buClr>
            </a:pPr>
            <a:r>
              <a:rPr lang="en-US" altLang="zh-TW" sz="1400" b="1">
                <a:solidFill>
                  <a:srgbClr val="FFFF00"/>
                </a:solidFill>
                <a:latin typeface="新細明體" pitchFamily="18" charset="-120"/>
                <a:ea typeface="標楷體" pitchFamily="65" charset="-120"/>
              </a:rPr>
              <a:t>same time</a:t>
            </a:r>
          </a:p>
        </p:txBody>
      </p:sp>
      <p:sp>
        <p:nvSpPr>
          <p:cNvPr id="261125" name="Rectangle 4"/>
          <p:cNvSpPr>
            <a:spLocks noChangeArrowheads="1"/>
          </p:cNvSpPr>
          <p:nvPr/>
        </p:nvSpPr>
        <p:spPr bwMode="auto">
          <a:xfrm>
            <a:off x="5529263" y="4935538"/>
            <a:ext cx="1447800" cy="1069975"/>
          </a:xfrm>
          <a:prstGeom prst="rect">
            <a:avLst/>
          </a:prstGeom>
          <a:solidFill>
            <a:srgbClr val="66FF33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Clr>
                <a:schemeClr val="tx2"/>
              </a:buClr>
            </a:pPr>
            <a:r>
              <a:rPr lang="en-US" altLang="zh-TW" sz="1400" b="1">
                <a:solidFill>
                  <a:schemeClr val="bg2"/>
                </a:solidFill>
                <a:latin typeface="新細明體" pitchFamily="18" charset="-120"/>
                <a:ea typeface="標楷體" pitchFamily="65" charset="-120"/>
              </a:rPr>
              <a:t>Entre-</a:t>
            </a:r>
          </a:p>
          <a:p>
            <a:pPr>
              <a:spcBef>
                <a:spcPct val="20000"/>
              </a:spcBef>
              <a:buClr>
                <a:schemeClr val="tx2"/>
              </a:buClr>
            </a:pPr>
            <a:r>
              <a:rPr lang="en-US" altLang="zh-TW" sz="1400" b="1">
                <a:solidFill>
                  <a:schemeClr val="bg2"/>
                </a:solidFill>
                <a:latin typeface="新細明體" pitchFamily="18" charset="-120"/>
                <a:ea typeface="標楷體" pitchFamily="65" charset="-120"/>
              </a:rPr>
              <a:t>preneurial</a:t>
            </a:r>
          </a:p>
          <a:p>
            <a:pPr>
              <a:spcBef>
                <a:spcPct val="20000"/>
              </a:spcBef>
              <a:buClr>
                <a:schemeClr val="tx2"/>
              </a:buClr>
            </a:pPr>
            <a:r>
              <a:rPr lang="en-US" altLang="zh-TW" sz="1400" b="1">
                <a:solidFill>
                  <a:schemeClr val="bg2"/>
                </a:solidFill>
                <a:latin typeface="新細明體" pitchFamily="18" charset="-120"/>
                <a:ea typeface="標楷體" pitchFamily="65" charset="-120"/>
              </a:rPr>
              <a:t>(user</a:t>
            </a:r>
          </a:p>
          <a:p>
            <a:pPr>
              <a:spcBef>
                <a:spcPct val="20000"/>
              </a:spcBef>
              <a:buClr>
                <a:schemeClr val="tx2"/>
              </a:buClr>
            </a:pPr>
            <a:r>
              <a:rPr lang="en-US" altLang="zh-TW" sz="1400" b="1">
                <a:solidFill>
                  <a:schemeClr val="bg2"/>
                </a:solidFill>
                <a:latin typeface="新細明體" pitchFamily="18" charset="-120"/>
                <a:ea typeface="標楷體" pitchFamily="65" charset="-120"/>
              </a:rPr>
              <a:t>innovation)</a:t>
            </a:r>
          </a:p>
        </p:txBody>
      </p:sp>
      <p:sp>
        <p:nvSpPr>
          <p:cNvPr id="261126" name="Rectangle 5"/>
          <p:cNvSpPr>
            <a:spLocks noChangeArrowheads="1"/>
          </p:cNvSpPr>
          <p:nvPr/>
        </p:nvSpPr>
        <p:spPr bwMode="auto">
          <a:xfrm>
            <a:off x="4310063" y="4935538"/>
            <a:ext cx="1219200" cy="1069975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Clr>
                <a:schemeClr val="tx2"/>
              </a:buClr>
            </a:pPr>
            <a:r>
              <a:rPr lang="en-US" altLang="zh-TW" sz="1400" b="1">
                <a:solidFill>
                  <a:srgbClr val="FFFF00"/>
                </a:solidFill>
                <a:latin typeface="新細明體" pitchFamily="18" charset="-120"/>
                <a:ea typeface="標楷體" pitchFamily="65" charset="-120"/>
              </a:rPr>
              <a:t>Balanced</a:t>
            </a:r>
          </a:p>
          <a:p>
            <a:pPr>
              <a:spcBef>
                <a:spcPct val="20000"/>
              </a:spcBef>
              <a:buClr>
                <a:schemeClr val="tx2"/>
              </a:buClr>
            </a:pPr>
            <a:r>
              <a:rPr lang="en-US" altLang="zh-TW" sz="1400" b="1">
                <a:solidFill>
                  <a:srgbClr val="FFFF00"/>
                </a:solidFill>
                <a:latin typeface="新細明體" pitchFamily="18" charset="-120"/>
                <a:ea typeface="標楷體" pitchFamily="65" charset="-120"/>
              </a:rPr>
              <a:t>top down</a:t>
            </a:r>
          </a:p>
          <a:p>
            <a:pPr>
              <a:spcBef>
                <a:spcPct val="20000"/>
              </a:spcBef>
              <a:buClr>
                <a:schemeClr val="tx2"/>
              </a:buClr>
            </a:pPr>
            <a:r>
              <a:rPr lang="en-US" altLang="zh-TW" sz="1400" b="1">
                <a:solidFill>
                  <a:srgbClr val="FFFF00"/>
                </a:solidFill>
                <a:latin typeface="新細明體" pitchFamily="18" charset="-120"/>
                <a:ea typeface="標楷體" pitchFamily="65" charset="-120"/>
              </a:rPr>
              <a:t>and</a:t>
            </a:r>
          </a:p>
          <a:p>
            <a:pPr>
              <a:spcBef>
                <a:spcPct val="20000"/>
              </a:spcBef>
              <a:buClr>
                <a:schemeClr val="tx2"/>
              </a:buClr>
            </a:pPr>
            <a:r>
              <a:rPr lang="en-US" altLang="zh-TW" sz="1400" b="1">
                <a:solidFill>
                  <a:srgbClr val="FFFF00"/>
                </a:solidFill>
                <a:latin typeface="新細明體" pitchFamily="18" charset="-120"/>
                <a:ea typeface="標楷體" pitchFamily="65" charset="-120"/>
              </a:rPr>
              <a:t>bottom-up</a:t>
            </a:r>
          </a:p>
        </p:txBody>
      </p:sp>
      <p:sp>
        <p:nvSpPr>
          <p:cNvPr id="261127" name="Rectangle 6"/>
          <p:cNvSpPr>
            <a:spLocks noChangeArrowheads="1"/>
          </p:cNvSpPr>
          <p:nvPr/>
        </p:nvSpPr>
        <p:spPr bwMode="auto">
          <a:xfrm>
            <a:off x="2862263" y="4935538"/>
            <a:ext cx="1447800" cy="1069975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Clr>
                <a:schemeClr val="tx2"/>
              </a:buClr>
            </a:pPr>
            <a:r>
              <a:rPr lang="en-US" altLang="zh-TW" sz="1400" b="1">
                <a:solidFill>
                  <a:schemeClr val="bg2"/>
                </a:solidFill>
                <a:latin typeface="新細明體" pitchFamily="18" charset="-120"/>
                <a:ea typeface="標楷體" pitchFamily="65" charset="-120"/>
              </a:rPr>
              <a:t>Top down</a:t>
            </a:r>
          </a:p>
          <a:p>
            <a:pPr>
              <a:spcBef>
                <a:spcPct val="20000"/>
              </a:spcBef>
              <a:buClr>
                <a:schemeClr val="tx2"/>
              </a:buClr>
            </a:pPr>
            <a:r>
              <a:rPr lang="en-US" altLang="zh-TW" sz="1400" b="1">
                <a:solidFill>
                  <a:schemeClr val="bg2"/>
                </a:solidFill>
                <a:latin typeface="新細明體" pitchFamily="18" charset="-120"/>
                <a:ea typeface="標楷體" pitchFamily="65" charset="-120"/>
              </a:rPr>
              <a:t>analysis</a:t>
            </a:r>
          </a:p>
        </p:txBody>
      </p:sp>
      <p:sp>
        <p:nvSpPr>
          <p:cNvPr id="261128" name="Rectangle 7"/>
          <p:cNvSpPr>
            <a:spLocks noChangeArrowheads="1"/>
          </p:cNvSpPr>
          <p:nvPr/>
        </p:nvSpPr>
        <p:spPr bwMode="auto">
          <a:xfrm>
            <a:off x="1414463" y="4935538"/>
            <a:ext cx="1447800" cy="1069975"/>
          </a:xfrm>
          <a:prstGeom prst="rect">
            <a:avLst/>
          </a:prstGeom>
          <a:solidFill>
            <a:srgbClr val="9900CC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Clr>
                <a:schemeClr val="tx2"/>
              </a:buClr>
            </a:pPr>
            <a:r>
              <a:rPr lang="en-US" altLang="zh-TW" sz="1400" b="1">
                <a:latin typeface="新細明體" pitchFamily="18" charset="-120"/>
                <a:ea typeface="標楷體" pitchFamily="65" charset="-120"/>
              </a:rPr>
              <a:t>Bottom-up</a:t>
            </a:r>
          </a:p>
          <a:p>
            <a:pPr>
              <a:spcBef>
                <a:spcPct val="20000"/>
              </a:spcBef>
              <a:buClr>
                <a:schemeClr val="tx2"/>
              </a:buClr>
            </a:pPr>
            <a:r>
              <a:rPr lang="en-US" altLang="zh-TW" sz="1400" b="1">
                <a:latin typeface="新細明體" pitchFamily="18" charset="-120"/>
                <a:ea typeface="標楷體" pitchFamily="65" charset="-120"/>
              </a:rPr>
              <a:t>development</a:t>
            </a:r>
          </a:p>
        </p:txBody>
      </p:sp>
      <p:sp>
        <p:nvSpPr>
          <p:cNvPr id="261129" name="Rectangle 8"/>
          <p:cNvSpPr>
            <a:spLocks noChangeArrowheads="1"/>
          </p:cNvSpPr>
          <p:nvPr/>
        </p:nvSpPr>
        <p:spPr bwMode="auto">
          <a:xfrm>
            <a:off x="6977063" y="3865563"/>
            <a:ext cx="1447800" cy="1069975"/>
          </a:xfrm>
          <a:prstGeom prst="rect">
            <a:avLst/>
          </a:prstGeom>
          <a:solidFill>
            <a:srgbClr val="FF33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Clr>
                <a:schemeClr val="tx2"/>
              </a:buClr>
            </a:pPr>
            <a:r>
              <a:rPr lang="en-US" altLang="zh-TW" sz="1400" b="1">
                <a:solidFill>
                  <a:srgbClr val="FFFF00"/>
                </a:solidFill>
                <a:latin typeface="新細明體" pitchFamily="18" charset="-120"/>
                <a:ea typeface="標楷體" pitchFamily="65" charset="-120"/>
              </a:rPr>
              <a:t>Coalition of</a:t>
            </a:r>
          </a:p>
          <a:p>
            <a:pPr>
              <a:spcBef>
                <a:spcPct val="20000"/>
              </a:spcBef>
              <a:buClr>
                <a:schemeClr val="tx2"/>
              </a:buClr>
            </a:pPr>
            <a:r>
              <a:rPr lang="en-US" altLang="zh-TW" sz="1400" b="1">
                <a:solidFill>
                  <a:srgbClr val="FFFF00"/>
                </a:solidFill>
                <a:latin typeface="新細明體" pitchFamily="18" charset="-120"/>
                <a:ea typeface="標楷體" pitchFamily="65" charset="-120"/>
              </a:rPr>
              <a:t>users/</a:t>
            </a:r>
          </a:p>
          <a:p>
            <a:pPr>
              <a:spcBef>
                <a:spcPct val="20000"/>
              </a:spcBef>
              <a:buClr>
                <a:schemeClr val="tx2"/>
              </a:buClr>
            </a:pPr>
            <a:r>
              <a:rPr lang="en-US" altLang="zh-TW" sz="1400" b="1">
                <a:solidFill>
                  <a:srgbClr val="FFFF00"/>
                </a:solidFill>
                <a:latin typeface="新細明體" pitchFamily="18" charset="-120"/>
                <a:ea typeface="標楷體" pitchFamily="65" charset="-120"/>
              </a:rPr>
              <a:t>management</a:t>
            </a:r>
          </a:p>
          <a:p>
            <a:pPr>
              <a:spcBef>
                <a:spcPct val="20000"/>
              </a:spcBef>
              <a:buClr>
                <a:schemeClr val="tx2"/>
              </a:buClr>
            </a:pPr>
            <a:r>
              <a:rPr lang="en-US" altLang="zh-TW" sz="1400" b="1">
                <a:solidFill>
                  <a:srgbClr val="FFFF00"/>
                </a:solidFill>
                <a:latin typeface="新細明體" pitchFamily="18" charset="-120"/>
                <a:ea typeface="標楷體" pitchFamily="65" charset="-120"/>
              </a:rPr>
              <a:t>and IS</a:t>
            </a:r>
          </a:p>
        </p:txBody>
      </p:sp>
      <p:sp>
        <p:nvSpPr>
          <p:cNvPr id="261130" name="Rectangle 9"/>
          <p:cNvSpPr>
            <a:spLocks noChangeArrowheads="1"/>
          </p:cNvSpPr>
          <p:nvPr/>
        </p:nvSpPr>
        <p:spPr bwMode="auto">
          <a:xfrm>
            <a:off x="5529263" y="3865563"/>
            <a:ext cx="1447800" cy="1069975"/>
          </a:xfrm>
          <a:prstGeom prst="rect">
            <a:avLst/>
          </a:prstGeom>
          <a:solidFill>
            <a:srgbClr val="66FF33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Clr>
                <a:schemeClr val="tx2"/>
              </a:buClr>
            </a:pPr>
            <a:r>
              <a:rPr lang="en-US" altLang="zh-TW" sz="1400" b="1">
                <a:solidFill>
                  <a:schemeClr val="bg2"/>
                </a:solidFill>
                <a:latin typeface="新細明體" pitchFamily="18" charset="-120"/>
                <a:ea typeface="標楷體" pitchFamily="65" charset="-120"/>
              </a:rPr>
              <a:t>Executives/</a:t>
            </a:r>
          </a:p>
          <a:p>
            <a:pPr>
              <a:spcBef>
                <a:spcPct val="20000"/>
              </a:spcBef>
              <a:buClr>
                <a:schemeClr val="tx2"/>
              </a:buClr>
            </a:pPr>
            <a:r>
              <a:rPr lang="en-US" altLang="zh-TW" sz="1400" b="1">
                <a:solidFill>
                  <a:schemeClr val="bg2"/>
                </a:solidFill>
                <a:latin typeface="新細明體" pitchFamily="18" charset="-120"/>
                <a:ea typeface="標楷體" pitchFamily="65" charset="-120"/>
              </a:rPr>
              <a:t>senior</a:t>
            </a:r>
          </a:p>
          <a:p>
            <a:pPr>
              <a:spcBef>
                <a:spcPct val="20000"/>
              </a:spcBef>
              <a:buClr>
                <a:schemeClr val="tx2"/>
              </a:buClr>
            </a:pPr>
            <a:r>
              <a:rPr lang="en-US" altLang="zh-TW" sz="1400" b="1">
                <a:solidFill>
                  <a:schemeClr val="bg2"/>
                </a:solidFill>
                <a:latin typeface="新細明體" pitchFamily="18" charset="-120"/>
                <a:ea typeface="標楷體" pitchFamily="65" charset="-120"/>
              </a:rPr>
              <a:t>management</a:t>
            </a:r>
          </a:p>
          <a:p>
            <a:pPr>
              <a:spcBef>
                <a:spcPct val="20000"/>
              </a:spcBef>
              <a:buClr>
                <a:schemeClr val="tx2"/>
              </a:buClr>
            </a:pPr>
            <a:r>
              <a:rPr lang="en-US" altLang="zh-TW" sz="1400" b="1">
                <a:solidFill>
                  <a:schemeClr val="bg2"/>
                </a:solidFill>
                <a:latin typeface="新細明體" pitchFamily="18" charset="-120"/>
                <a:ea typeface="標楷體" pitchFamily="65" charset="-120"/>
              </a:rPr>
              <a:t>and Users</a:t>
            </a:r>
          </a:p>
        </p:txBody>
      </p:sp>
      <p:sp>
        <p:nvSpPr>
          <p:cNvPr id="261131" name="Rectangle 10"/>
          <p:cNvSpPr>
            <a:spLocks noChangeArrowheads="1"/>
          </p:cNvSpPr>
          <p:nvPr/>
        </p:nvSpPr>
        <p:spPr bwMode="auto">
          <a:xfrm>
            <a:off x="4310063" y="3865563"/>
            <a:ext cx="1219200" cy="1069975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Clr>
                <a:schemeClr val="tx2"/>
              </a:buClr>
            </a:pPr>
            <a:r>
              <a:rPr lang="en-US" altLang="zh-TW" sz="1400" b="1">
                <a:solidFill>
                  <a:srgbClr val="FFFF00"/>
                </a:solidFill>
                <a:latin typeface="新細明體" pitchFamily="18" charset="-120"/>
                <a:ea typeface="標楷體" pitchFamily="65" charset="-120"/>
              </a:rPr>
              <a:t>Users and</a:t>
            </a:r>
          </a:p>
          <a:p>
            <a:pPr>
              <a:spcBef>
                <a:spcPct val="20000"/>
              </a:spcBef>
              <a:buClr>
                <a:schemeClr val="tx2"/>
              </a:buClr>
            </a:pPr>
            <a:r>
              <a:rPr lang="en-US" altLang="zh-TW" sz="1400" b="1">
                <a:solidFill>
                  <a:srgbClr val="FFFF00"/>
                </a:solidFill>
                <a:latin typeface="新細明體" pitchFamily="18" charset="-120"/>
                <a:ea typeface="標楷體" pitchFamily="65" charset="-120"/>
              </a:rPr>
              <a:t>IS</a:t>
            </a:r>
          </a:p>
          <a:p>
            <a:pPr>
              <a:spcBef>
                <a:spcPct val="20000"/>
              </a:spcBef>
              <a:buClr>
                <a:schemeClr val="tx2"/>
              </a:buClr>
            </a:pPr>
            <a:r>
              <a:rPr lang="en-US" altLang="zh-TW" sz="1400" b="1">
                <a:solidFill>
                  <a:srgbClr val="FFFF00"/>
                </a:solidFill>
                <a:latin typeface="新細明體" pitchFamily="18" charset="-120"/>
                <a:ea typeface="標楷體" pitchFamily="65" charset="-120"/>
              </a:rPr>
              <a:t>together</a:t>
            </a:r>
          </a:p>
        </p:txBody>
      </p:sp>
      <p:sp>
        <p:nvSpPr>
          <p:cNvPr id="261132" name="Rectangle 11"/>
          <p:cNvSpPr>
            <a:spLocks noChangeArrowheads="1"/>
          </p:cNvSpPr>
          <p:nvPr/>
        </p:nvSpPr>
        <p:spPr bwMode="auto">
          <a:xfrm>
            <a:off x="2862263" y="3865563"/>
            <a:ext cx="1447800" cy="1069975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Clr>
                <a:schemeClr val="tx2"/>
              </a:buClr>
            </a:pPr>
            <a:r>
              <a:rPr lang="en-US" altLang="zh-TW" sz="1400" b="1">
                <a:solidFill>
                  <a:schemeClr val="bg2"/>
                </a:solidFill>
                <a:latin typeface="新細明體" pitchFamily="18" charset="-120"/>
                <a:ea typeface="標楷體" pitchFamily="65" charset="-120"/>
              </a:rPr>
              <a:t>Senior</a:t>
            </a:r>
          </a:p>
          <a:p>
            <a:pPr>
              <a:spcBef>
                <a:spcPct val="20000"/>
              </a:spcBef>
              <a:buClr>
                <a:schemeClr val="tx2"/>
              </a:buClr>
            </a:pPr>
            <a:r>
              <a:rPr lang="en-US" altLang="zh-TW" sz="1400" b="1">
                <a:solidFill>
                  <a:schemeClr val="bg2"/>
                </a:solidFill>
                <a:latin typeface="新細明體" pitchFamily="18" charset="-120"/>
                <a:ea typeface="標楷體" pitchFamily="65" charset="-120"/>
              </a:rPr>
              <a:t>management</a:t>
            </a:r>
          </a:p>
          <a:p>
            <a:pPr>
              <a:spcBef>
                <a:spcPct val="20000"/>
              </a:spcBef>
              <a:buClr>
                <a:schemeClr val="tx2"/>
              </a:buClr>
            </a:pPr>
            <a:r>
              <a:rPr lang="en-US" altLang="zh-TW" sz="1400" b="1">
                <a:solidFill>
                  <a:schemeClr val="bg2"/>
                </a:solidFill>
                <a:latin typeface="新細明體" pitchFamily="18" charset="-120"/>
                <a:ea typeface="標楷體" pitchFamily="65" charset="-120"/>
              </a:rPr>
              <a:t>initiative</a:t>
            </a:r>
          </a:p>
        </p:txBody>
      </p:sp>
      <p:sp>
        <p:nvSpPr>
          <p:cNvPr id="261133" name="Rectangle 12"/>
          <p:cNvSpPr>
            <a:spLocks noChangeArrowheads="1"/>
          </p:cNvSpPr>
          <p:nvPr/>
        </p:nvSpPr>
        <p:spPr bwMode="auto">
          <a:xfrm>
            <a:off x="1414463" y="3865563"/>
            <a:ext cx="1447800" cy="1069975"/>
          </a:xfrm>
          <a:prstGeom prst="rect">
            <a:avLst/>
          </a:prstGeom>
          <a:solidFill>
            <a:srgbClr val="9900CC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Clr>
                <a:schemeClr val="tx2"/>
              </a:buClr>
            </a:pPr>
            <a:r>
              <a:rPr lang="en-US" altLang="zh-TW" sz="1400" b="1">
                <a:latin typeface="新細明體" pitchFamily="18" charset="-120"/>
                <a:ea typeface="標楷體" pitchFamily="65" charset="-120"/>
              </a:rPr>
              <a:t>DP/IS</a:t>
            </a:r>
          </a:p>
          <a:p>
            <a:pPr>
              <a:spcBef>
                <a:spcPct val="20000"/>
              </a:spcBef>
              <a:buClr>
                <a:schemeClr val="tx2"/>
              </a:buClr>
            </a:pPr>
            <a:r>
              <a:rPr lang="en-US" altLang="zh-TW" sz="1400" b="1">
                <a:latin typeface="新細明體" pitchFamily="18" charset="-120"/>
                <a:ea typeface="標楷體" pitchFamily="65" charset="-120"/>
              </a:rPr>
              <a:t>led</a:t>
            </a:r>
          </a:p>
        </p:txBody>
      </p:sp>
      <p:sp>
        <p:nvSpPr>
          <p:cNvPr id="261134" name="Rectangle 13"/>
          <p:cNvSpPr>
            <a:spLocks noChangeArrowheads="1"/>
          </p:cNvSpPr>
          <p:nvPr/>
        </p:nvSpPr>
        <p:spPr bwMode="auto">
          <a:xfrm>
            <a:off x="6977063" y="2795588"/>
            <a:ext cx="1447800" cy="1069975"/>
          </a:xfrm>
          <a:prstGeom prst="rect">
            <a:avLst/>
          </a:prstGeom>
          <a:solidFill>
            <a:srgbClr val="FF33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Clr>
                <a:schemeClr val="tx2"/>
              </a:buClr>
            </a:pPr>
            <a:r>
              <a:rPr lang="en-US" altLang="zh-TW" sz="1400" b="1">
                <a:solidFill>
                  <a:srgbClr val="FFFF00"/>
                </a:solidFill>
                <a:latin typeface="新細明體" pitchFamily="18" charset="-120"/>
                <a:ea typeface="標楷體" pitchFamily="65" charset="-120"/>
              </a:rPr>
              <a:t>Integrating</a:t>
            </a:r>
          </a:p>
          <a:p>
            <a:pPr>
              <a:spcBef>
                <a:spcPct val="20000"/>
              </a:spcBef>
              <a:buClr>
                <a:schemeClr val="tx2"/>
              </a:buClr>
            </a:pPr>
            <a:r>
              <a:rPr lang="en-US" altLang="zh-TW" sz="1400" b="1">
                <a:solidFill>
                  <a:srgbClr val="FFFF00"/>
                </a:solidFill>
                <a:latin typeface="新細明體" pitchFamily="18" charset="-120"/>
                <a:ea typeface="標楷體" pitchFamily="65" charset="-120"/>
              </a:rPr>
              <a:t>IS and</a:t>
            </a:r>
          </a:p>
          <a:p>
            <a:pPr>
              <a:spcBef>
                <a:spcPct val="20000"/>
              </a:spcBef>
              <a:buClr>
                <a:schemeClr val="tx2"/>
              </a:buClr>
            </a:pPr>
            <a:r>
              <a:rPr lang="en-US" altLang="zh-TW" sz="1400" b="1">
                <a:solidFill>
                  <a:srgbClr val="FFFF00"/>
                </a:solidFill>
                <a:latin typeface="新細明體" pitchFamily="18" charset="-120"/>
                <a:ea typeface="標楷體" pitchFamily="65" charset="-120"/>
              </a:rPr>
              <a:t>business</a:t>
            </a:r>
          </a:p>
          <a:p>
            <a:pPr>
              <a:spcBef>
                <a:spcPct val="20000"/>
              </a:spcBef>
              <a:buClr>
                <a:schemeClr val="tx2"/>
              </a:buClr>
            </a:pPr>
            <a:r>
              <a:rPr lang="en-US" altLang="zh-TW" sz="1400" b="1">
                <a:solidFill>
                  <a:srgbClr val="FFFF00"/>
                </a:solidFill>
                <a:latin typeface="新細明體" pitchFamily="18" charset="-120"/>
                <a:ea typeface="標楷體" pitchFamily="65" charset="-120"/>
              </a:rPr>
              <a:t>strategies</a:t>
            </a:r>
          </a:p>
        </p:txBody>
      </p:sp>
      <p:sp>
        <p:nvSpPr>
          <p:cNvPr id="261135" name="Rectangle 14"/>
          <p:cNvSpPr>
            <a:spLocks noChangeArrowheads="1"/>
          </p:cNvSpPr>
          <p:nvPr/>
        </p:nvSpPr>
        <p:spPr bwMode="auto">
          <a:xfrm>
            <a:off x="5529263" y="2795588"/>
            <a:ext cx="1447800" cy="1069975"/>
          </a:xfrm>
          <a:prstGeom prst="rect">
            <a:avLst/>
          </a:prstGeom>
          <a:solidFill>
            <a:srgbClr val="66FF33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Clr>
                <a:schemeClr val="tx2"/>
              </a:buClr>
            </a:pPr>
            <a:r>
              <a:rPr lang="en-US" altLang="zh-TW" sz="1400" b="1">
                <a:solidFill>
                  <a:schemeClr val="bg2"/>
                </a:solidFill>
                <a:latin typeface="新細明體" pitchFamily="18" charset="-120"/>
                <a:ea typeface="標楷體" pitchFamily="65" charset="-120"/>
              </a:rPr>
              <a:t>Pursuing</a:t>
            </a:r>
          </a:p>
          <a:p>
            <a:pPr>
              <a:spcBef>
                <a:spcPct val="20000"/>
              </a:spcBef>
              <a:buClr>
                <a:schemeClr val="tx2"/>
              </a:buClr>
            </a:pPr>
            <a:r>
              <a:rPr lang="en-US" altLang="zh-TW" sz="1400" b="1">
                <a:solidFill>
                  <a:schemeClr val="bg2"/>
                </a:solidFill>
                <a:latin typeface="新細明體" pitchFamily="18" charset="-120"/>
                <a:ea typeface="標楷體" pitchFamily="65" charset="-120"/>
              </a:rPr>
              <a:t>opportunities</a:t>
            </a:r>
          </a:p>
        </p:txBody>
      </p:sp>
      <p:sp>
        <p:nvSpPr>
          <p:cNvPr id="261136" name="Rectangle 15"/>
          <p:cNvSpPr>
            <a:spLocks noChangeArrowheads="1"/>
          </p:cNvSpPr>
          <p:nvPr/>
        </p:nvSpPr>
        <p:spPr bwMode="auto">
          <a:xfrm>
            <a:off x="4310063" y="2795588"/>
            <a:ext cx="1219200" cy="1069975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Clr>
                <a:schemeClr val="tx2"/>
              </a:buClr>
            </a:pPr>
            <a:r>
              <a:rPr lang="en-US" altLang="zh-TW" sz="1400" b="1">
                <a:solidFill>
                  <a:srgbClr val="FFFF00"/>
                </a:solidFill>
                <a:latin typeface="新細明體" pitchFamily="18" charset="-120"/>
                <a:ea typeface="標楷體" pitchFamily="65" charset="-120"/>
              </a:rPr>
              <a:t>Balancing</a:t>
            </a:r>
          </a:p>
          <a:p>
            <a:pPr>
              <a:spcBef>
                <a:spcPct val="20000"/>
              </a:spcBef>
              <a:buClr>
                <a:schemeClr val="tx2"/>
              </a:buClr>
            </a:pPr>
            <a:r>
              <a:rPr lang="en-US" altLang="zh-TW" sz="1400" b="1">
                <a:solidFill>
                  <a:srgbClr val="FFFF00"/>
                </a:solidFill>
                <a:latin typeface="新細明體" pitchFamily="18" charset="-120"/>
                <a:ea typeface="標楷體" pitchFamily="65" charset="-120"/>
              </a:rPr>
              <a:t>the </a:t>
            </a:r>
          </a:p>
          <a:p>
            <a:pPr>
              <a:spcBef>
                <a:spcPct val="20000"/>
              </a:spcBef>
              <a:buClr>
                <a:schemeClr val="tx2"/>
              </a:buClr>
            </a:pPr>
            <a:r>
              <a:rPr lang="en-US" altLang="zh-TW" sz="1400" b="1">
                <a:solidFill>
                  <a:srgbClr val="FFFF00"/>
                </a:solidFill>
                <a:latin typeface="新細明體" pitchFamily="18" charset="-120"/>
                <a:ea typeface="標楷體" pitchFamily="65" charset="-120"/>
              </a:rPr>
              <a:t>portfolio</a:t>
            </a:r>
          </a:p>
        </p:txBody>
      </p:sp>
      <p:sp>
        <p:nvSpPr>
          <p:cNvPr id="261137" name="Rectangle 16"/>
          <p:cNvSpPr>
            <a:spLocks noChangeArrowheads="1"/>
          </p:cNvSpPr>
          <p:nvPr/>
        </p:nvSpPr>
        <p:spPr bwMode="auto">
          <a:xfrm>
            <a:off x="2862263" y="2795588"/>
            <a:ext cx="1447800" cy="1069975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Clr>
                <a:schemeClr val="tx2"/>
              </a:buClr>
            </a:pPr>
            <a:r>
              <a:rPr lang="en-US" altLang="zh-TW" sz="1400" b="1">
                <a:solidFill>
                  <a:schemeClr val="bg2"/>
                </a:solidFill>
                <a:latin typeface="新細明體" pitchFamily="18" charset="-120"/>
                <a:ea typeface="標楷體" pitchFamily="65" charset="-120"/>
              </a:rPr>
              <a:t>Agreeing</a:t>
            </a:r>
          </a:p>
          <a:p>
            <a:pPr>
              <a:spcBef>
                <a:spcPct val="20000"/>
              </a:spcBef>
              <a:buClr>
                <a:schemeClr val="tx2"/>
              </a:buClr>
            </a:pPr>
            <a:r>
              <a:rPr lang="en-US" altLang="zh-TW" sz="1400" b="1">
                <a:solidFill>
                  <a:schemeClr val="bg2"/>
                </a:solidFill>
                <a:latin typeface="新細明體" pitchFamily="18" charset="-120"/>
                <a:ea typeface="標楷體" pitchFamily="65" charset="-120"/>
              </a:rPr>
              <a:t>priorities</a:t>
            </a:r>
          </a:p>
        </p:txBody>
      </p:sp>
      <p:sp>
        <p:nvSpPr>
          <p:cNvPr id="261138" name="Rectangle 17"/>
          <p:cNvSpPr>
            <a:spLocks noChangeArrowheads="1"/>
          </p:cNvSpPr>
          <p:nvPr/>
        </p:nvSpPr>
        <p:spPr bwMode="auto">
          <a:xfrm>
            <a:off x="1414463" y="2795588"/>
            <a:ext cx="1447800" cy="1069975"/>
          </a:xfrm>
          <a:prstGeom prst="rect">
            <a:avLst/>
          </a:prstGeom>
          <a:solidFill>
            <a:srgbClr val="9900CC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Clr>
                <a:schemeClr val="tx2"/>
              </a:buClr>
            </a:pPr>
            <a:r>
              <a:rPr lang="en-US" altLang="zh-TW" sz="1400" b="1">
                <a:latin typeface="新細明體" pitchFamily="18" charset="-120"/>
                <a:ea typeface="標楷體" pitchFamily="65" charset="-120"/>
              </a:rPr>
              <a:t>Management</a:t>
            </a:r>
          </a:p>
          <a:p>
            <a:pPr>
              <a:spcBef>
                <a:spcPct val="20000"/>
              </a:spcBef>
              <a:buClr>
                <a:schemeClr val="tx2"/>
              </a:buClr>
            </a:pPr>
            <a:r>
              <a:rPr lang="en-US" altLang="zh-TW" sz="1400" b="1">
                <a:latin typeface="新細明體" pitchFamily="18" charset="-120"/>
                <a:ea typeface="標楷體" pitchFamily="65" charset="-120"/>
              </a:rPr>
              <a:t>under-</a:t>
            </a:r>
          </a:p>
          <a:p>
            <a:pPr>
              <a:spcBef>
                <a:spcPct val="20000"/>
              </a:spcBef>
              <a:buClr>
                <a:schemeClr val="tx2"/>
              </a:buClr>
            </a:pPr>
            <a:r>
              <a:rPr lang="en-US" altLang="zh-TW" sz="1400" b="1">
                <a:latin typeface="新細明體" pitchFamily="18" charset="-120"/>
                <a:ea typeface="標楷體" pitchFamily="65" charset="-120"/>
              </a:rPr>
              <a:t>standing</a:t>
            </a:r>
          </a:p>
        </p:txBody>
      </p:sp>
      <p:sp>
        <p:nvSpPr>
          <p:cNvPr id="261139" name="Rectangle 18"/>
          <p:cNvSpPr>
            <a:spLocks noChangeArrowheads="1"/>
          </p:cNvSpPr>
          <p:nvPr/>
        </p:nvSpPr>
        <p:spPr bwMode="auto">
          <a:xfrm>
            <a:off x="6977063" y="1725613"/>
            <a:ext cx="1447800" cy="1069975"/>
          </a:xfrm>
          <a:prstGeom prst="rect">
            <a:avLst/>
          </a:prstGeom>
          <a:solidFill>
            <a:srgbClr val="FF33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Clr>
                <a:schemeClr val="tx2"/>
              </a:buClr>
            </a:pPr>
            <a:r>
              <a:rPr lang="en-US" altLang="zh-TW" sz="1400" b="1">
                <a:solidFill>
                  <a:srgbClr val="FFFF00"/>
                </a:solidFill>
                <a:latin typeface="新細明體" pitchFamily="18" charset="-120"/>
                <a:ea typeface="標楷體" pitchFamily="65" charset="-120"/>
              </a:rPr>
              <a:t>Linkage to </a:t>
            </a:r>
          </a:p>
          <a:p>
            <a:pPr>
              <a:spcBef>
                <a:spcPct val="20000"/>
              </a:spcBef>
              <a:buClr>
                <a:schemeClr val="tx2"/>
              </a:buClr>
            </a:pPr>
            <a:r>
              <a:rPr lang="en-US" altLang="zh-TW" sz="1400" b="1">
                <a:solidFill>
                  <a:srgbClr val="FFFF00"/>
                </a:solidFill>
                <a:latin typeface="新細明體" pitchFamily="18" charset="-120"/>
                <a:ea typeface="標楷體" pitchFamily="65" charset="-120"/>
              </a:rPr>
              <a:t>business</a:t>
            </a:r>
          </a:p>
          <a:p>
            <a:pPr>
              <a:spcBef>
                <a:spcPct val="20000"/>
              </a:spcBef>
              <a:buClr>
                <a:schemeClr val="tx2"/>
              </a:buClr>
            </a:pPr>
            <a:r>
              <a:rPr lang="en-US" altLang="zh-TW" sz="1400" b="1">
                <a:solidFill>
                  <a:srgbClr val="FFFF00"/>
                </a:solidFill>
                <a:latin typeface="新細明體" pitchFamily="18" charset="-120"/>
                <a:ea typeface="標楷體" pitchFamily="65" charset="-120"/>
              </a:rPr>
              <a:t>strategy</a:t>
            </a:r>
          </a:p>
          <a:p>
            <a:pPr>
              <a:spcBef>
                <a:spcPct val="20000"/>
              </a:spcBef>
              <a:buClr>
                <a:schemeClr val="tx2"/>
              </a:buClr>
            </a:pPr>
            <a:endParaRPr lang="en-US" altLang="zh-TW" sz="1400" b="1">
              <a:solidFill>
                <a:srgbClr val="FFFF00"/>
              </a:solidFill>
              <a:latin typeface="新細明體" pitchFamily="18" charset="-120"/>
              <a:ea typeface="標楷體" pitchFamily="65" charset="-120"/>
            </a:endParaRPr>
          </a:p>
        </p:txBody>
      </p:sp>
      <p:sp>
        <p:nvSpPr>
          <p:cNvPr id="261140" name="Rectangle 19"/>
          <p:cNvSpPr>
            <a:spLocks noChangeArrowheads="1"/>
          </p:cNvSpPr>
          <p:nvPr/>
        </p:nvSpPr>
        <p:spPr bwMode="auto">
          <a:xfrm>
            <a:off x="5529263" y="1725613"/>
            <a:ext cx="1447800" cy="1069975"/>
          </a:xfrm>
          <a:prstGeom prst="rect">
            <a:avLst/>
          </a:prstGeom>
          <a:solidFill>
            <a:srgbClr val="66FF33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Clr>
                <a:schemeClr val="tx2"/>
              </a:buClr>
            </a:pPr>
            <a:r>
              <a:rPr lang="en-US" altLang="zh-TW" sz="1400" b="1">
                <a:solidFill>
                  <a:schemeClr val="bg2"/>
                </a:solidFill>
                <a:latin typeface="新細明體" pitchFamily="18" charset="-120"/>
                <a:ea typeface="標楷體" pitchFamily="65" charset="-120"/>
              </a:rPr>
              <a:t>Strategic/</a:t>
            </a:r>
          </a:p>
          <a:p>
            <a:pPr>
              <a:spcBef>
                <a:spcPct val="20000"/>
              </a:spcBef>
              <a:buClr>
                <a:schemeClr val="tx2"/>
              </a:buClr>
            </a:pPr>
            <a:r>
              <a:rPr lang="en-US" altLang="zh-TW" sz="1400" b="1">
                <a:solidFill>
                  <a:schemeClr val="bg2"/>
                </a:solidFill>
                <a:latin typeface="新細明體" pitchFamily="18" charset="-120"/>
                <a:ea typeface="標楷體" pitchFamily="65" charset="-120"/>
              </a:rPr>
              <a:t>competitive</a:t>
            </a:r>
          </a:p>
          <a:p>
            <a:pPr>
              <a:spcBef>
                <a:spcPct val="20000"/>
              </a:spcBef>
              <a:buClr>
                <a:schemeClr val="tx2"/>
              </a:buClr>
            </a:pPr>
            <a:r>
              <a:rPr lang="en-US" altLang="zh-TW" sz="1400" b="1">
                <a:solidFill>
                  <a:schemeClr val="bg2"/>
                </a:solidFill>
                <a:latin typeface="新細明體" pitchFamily="18" charset="-120"/>
                <a:ea typeface="標楷體" pitchFamily="65" charset="-120"/>
              </a:rPr>
              <a:t>advantage</a:t>
            </a:r>
          </a:p>
        </p:txBody>
      </p:sp>
      <p:sp>
        <p:nvSpPr>
          <p:cNvPr id="261141" name="Rectangle 20"/>
          <p:cNvSpPr>
            <a:spLocks noChangeArrowheads="1"/>
          </p:cNvSpPr>
          <p:nvPr/>
        </p:nvSpPr>
        <p:spPr bwMode="auto">
          <a:xfrm>
            <a:off x="4310063" y="1725613"/>
            <a:ext cx="1219200" cy="1069975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Clr>
                <a:schemeClr val="tx2"/>
              </a:buClr>
            </a:pPr>
            <a:r>
              <a:rPr lang="en-US" altLang="zh-TW" sz="1400" b="1">
                <a:solidFill>
                  <a:srgbClr val="FFFF00"/>
                </a:solidFill>
                <a:latin typeface="新細明體" pitchFamily="18" charset="-120"/>
                <a:ea typeface="標楷體" pitchFamily="65" charset="-120"/>
              </a:rPr>
              <a:t>Detailed</a:t>
            </a:r>
          </a:p>
          <a:p>
            <a:pPr>
              <a:spcBef>
                <a:spcPct val="20000"/>
              </a:spcBef>
              <a:buClr>
                <a:schemeClr val="tx2"/>
              </a:buClr>
            </a:pPr>
            <a:r>
              <a:rPr lang="en-US" altLang="zh-TW" sz="1400" b="1">
                <a:solidFill>
                  <a:srgbClr val="FFFF00"/>
                </a:solidFill>
                <a:latin typeface="新細明體" pitchFamily="18" charset="-120"/>
                <a:ea typeface="標楷體" pitchFamily="65" charset="-120"/>
              </a:rPr>
              <a:t>IS</a:t>
            </a:r>
          </a:p>
          <a:p>
            <a:pPr>
              <a:spcBef>
                <a:spcPct val="20000"/>
              </a:spcBef>
              <a:buClr>
                <a:schemeClr val="tx2"/>
              </a:buClr>
            </a:pPr>
            <a:r>
              <a:rPr lang="en-US" altLang="zh-TW" sz="1400" b="1">
                <a:solidFill>
                  <a:srgbClr val="FFFF00"/>
                </a:solidFill>
                <a:latin typeface="新細明體" pitchFamily="18" charset="-120"/>
                <a:ea typeface="標楷體" pitchFamily="65" charset="-120"/>
              </a:rPr>
              <a:t>planning</a:t>
            </a:r>
          </a:p>
        </p:txBody>
      </p:sp>
      <p:sp>
        <p:nvSpPr>
          <p:cNvPr id="261142" name="Rectangle 21"/>
          <p:cNvSpPr>
            <a:spLocks noChangeArrowheads="1"/>
          </p:cNvSpPr>
          <p:nvPr/>
        </p:nvSpPr>
        <p:spPr bwMode="auto">
          <a:xfrm>
            <a:off x="2862263" y="1725613"/>
            <a:ext cx="1447800" cy="1069975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Clr>
                <a:schemeClr val="tx2"/>
              </a:buClr>
            </a:pPr>
            <a:r>
              <a:rPr lang="en-US" altLang="zh-TW" sz="1400" b="1">
                <a:solidFill>
                  <a:schemeClr val="bg2"/>
                </a:solidFill>
                <a:latin typeface="新細明體" pitchFamily="18" charset="-120"/>
                <a:ea typeface="標楷體" pitchFamily="65" charset="-120"/>
              </a:rPr>
              <a:t>Defining</a:t>
            </a:r>
          </a:p>
          <a:p>
            <a:pPr>
              <a:spcBef>
                <a:spcPct val="20000"/>
              </a:spcBef>
              <a:buClr>
                <a:schemeClr val="tx2"/>
              </a:buClr>
            </a:pPr>
            <a:r>
              <a:rPr lang="en-US" altLang="zh-TW" sz="1400" b="1">
                <a:solidFill>
                  <a:schemeClr val="bg2"/>
                </a:solidFill>
                <a:latin typeface="新細明體" pitchFamily="18" charset="-120"/>
                <a:ea typeface="標楷體" pitchFamily="65" charset="-120"/>
              </a:rPr>
              <a:t>business</a:t>
            </a:r>
          </a:p>
          <a:p>
            <a:pPr>
              <a:spcBef>
                <a:spcPct val="20000"/>
              </a:spcBef>
              <a:buClr>
                <a:schemeClr val="tx2"/>
              </a:buClr>
            </a:pPr>
            <a:r>
              <a:rPr lang="en-US" altLang="zh-TW" sz="1400" b="1">
                <a:solidFill>
                  <a:schemeClr val="bg2"/>
                </a:solidFill>
                <a:latin typeface="新細明體" pitchFamily="18" charset="-120"/>
                <a:ea typeface="標楷體" pitchFamily="65" charset="-120"/>
              </a:rPr>
              <a:t>needs</a:t>
            </a:r>
          </a:p>
        </p:txBody>
      </p:sp>
      <p:sp>
        <p:nvSpPr>
          <p:cNvPr id="261143" name="Rectangle 22"/>
          <p:cNvSpPr>
            <a:spLocks noChangeArrowheads="1"/>
          </p:cNvSpPr>
          <p:nvPr/>
        </p:nvSpPr>
        <p:spPr bwMode="auto">
          <a:xfrm>
            <a:off x="1414463" y="1725613"/>
            <a:ext cx="1447800" cy="1069975"/>
          </a:xfrm>
          <a:prstGeom prst="rect">
            <a:avLst/>
          </a:prstGeom>
          <a:solidFill>
            <a:srgbClr val="9900CC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Clr>
                <a:schemeClr val="tx2"/>
              </a:buClr>
            </a:pPr>
            <a:r>
              <a:rPr lang="en-US" altLang="zh-TW" sz="1400" b="1">
                <a:latin typeface="新細明體" pitchFamily="18" charset="-120"/>
                <a:ea typeface="標楷體" pitchFamily="65" charset="-120"/>
              </a:rPr>
              <a:t>IS/IT</a:t>
            </a:r>
          </a:p>
          <a:p>
            <a:pPr>
              <a:spcBef>
                <a:spcPct val="20000"/>
              </a:spcBef>
              <a:buClr>
                <a:schemeClr val="tx2"/>
              </a:buClr>
            </a:pPr>
            <a:r>
              <a:rPr lang="en-US" altLang="zh-TW" sz="1400" b="1">
                <a:latin typeface="新細明體" pitchFamily="18" charset="-120"/>
                <a:ea typeface="標楷體" pitchFamily="65" charset="-120"/>
              </a:rPr>
              <a:t>application</a:t>
            </a:r>
          </a:p>
          <a:p>
            <a:pPr>
              <a:spcBef>
                <a:spcPct val="20000"/>
              </a:spcBef>
              <a:buClr>
                <a:schemeClr val="tx2"/>
              </a:buClr>
            </a:pPr>
            <a:r>
              <a:rPr lang="en-US" altLang="zh-TW" sz="1400" b="1">
                <a:latin typeface="新細明體" pitchFamily="18" charset="-120"/>
                <a:ea typeface="標楷體" pitchFamily="65" charset="-120"/>
              </a:rPr>
              <a:t>mapping</a:t>
            </a:r>
          </a:p>
        </p:txBody>
      </p:sp>
      <p:sp>
        <p:nvSpPr>
          <p:cNvPr id="261144" name="Rectangle 23"/>
          <p:cNvSpPr>
            <a:spLocks noChangeArrowheads="1"/>
          </p:cNvSpPr>
          <p:nvPr/>
        </p:nvSpPr>
        <p:spPr bwMode="auto">
          <a:xfrm>
            <a:off x="6977063" y="1293813"/>
            <a:ext cx="1447800" cy="431800"/>
          </a:xfrm>
          <a:prstGeom prst="rect">
            <a:avLst/>
          </a:prstGeom>
          <a:solidFill>
            <a:srgbClr val="FF33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Clr>
                <a:schemeClr val="tx2"/>
              </a:buClr>
            </a:pPr>
            <a:r>
              <a:rPr lang="en-US" altLang="zh-TW" sz="1400" b="1">
                <a:solidFill>
                  <a:srgbClr val="FFFF00"/>
                </a:solidFill>
                <a:latin typeface="新細明體" pitchFamily="18" charset="-120"/>
                <a:ea typeface="標楷體" pitchFamily="65" charset="-120"/>
              </a:rPr>
              <a:t>5</a:t>
            </a:r>
          </a:p>
        </p:txBody>
      </p:sp>
      <p:sp>
        <p:nvSpPr>
          <p:cNvPr id="261145" name="Rectangle 24"/>
          <p:cNvSpPr>
            <a:spLocks noChangeArrowheads="1"/>
          </p:cNvSpPr>
          <p:nvPr/>
        </p:nvSpPr>
        <p:spPr bwMode="auto">
          <a:xfrm>
            <a:off x="5529263" y="1293813"/>
            <a:ext cx="1447800" cy="431800"/>
          </a:xfrm>
          <a:prstGeom prst="rect">
            <a:avLst/>
          </a:prstGeom>
          <a:solidFill>
            <a:srgbClr val="66FF33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Clr>
                <a:schemeClr val="tx2"/>
              </a:buClr>
            </a:pPr>
            <a:r>
              <a:rPr lang="en-US" altLang="zh-TW" sz="1400" b="1">
                <a:solidFill>
                  <a:schemeClr val="bg2"/>
                </a:solidFill>
                <a:latin typeface="新細明體" pitchFamily="18" charset="-120"/>
                <a:ea typeface="標楷體" pitchFamily="65" charset="-120"/>
              </a:rPr>
              <a:t>4</a:t>
            </a:r>
          </a:p>
        </p:txBody>
      </p:sp>
      <p:sp>
        <p:nvSpPr>
          <p:cNvPr id="261146" name="Rectangle 25"/>
          <p:cNvSpPr>
            <a:spLocks noChangeArrowheads="1"/>
          </p:cNvSpPr>
          <p:nvPr/>
        </p:nvSpPr>
        <p:spPr bwMode="auto">
          <a:xfrm>
            <a:off x="4310063" y="1293813"/>
            <a:ext cx="1219200" cy="4318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Clr>
                <a:schemeClr val="tx2"/>
              </a:buClr>
            </a:pPr>
            <a:r>
              <a:rPr lang="en-US" altLang="zh-TW" sz="1400" b="1">
                <a:solidFill>
                  <a:srgbClr val="FFFF00"/>
                </a:solidFill>
                <a:latin typeface="新細明體" pitchFamily="18" charset="-120"/>
                <a:ea typeface="標楷體" pitchFamily="65" charset="-120"/>
              </a:rPr>
              <a:t>3</a:t>
            </a:r>
          </a:p>
        </p:txBody>
      </p:sp>
      <p:sp>
        <p:nvSpPr>
          <p:cNvPr id="261147" name="Rectangle 26"/>
          <p:cNvSpPr>
            <a:spLocks noChangeArrowheads="1"/>
          </p:cNvSpPr>
          <p:nvPr/>
        </p:nvSpPr>
        <p:spPr bwMode="auto">
          <a:xfrm>
            <a:off x="2862263" y="1293813"/>
            <a:ext cx="1447800" cy="4318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Clr>
                <a:schemeClr val="tx2"/>
              </a:buClr>
            </a:pPr>
            <a:r>
              <a:rPr lang="en-US" altLang="zh-TW" sz="1400" b="1">
                <a:solidFill>
                  <a:schemeClr val="bg2"/>
                </a:solidFill>
                <a:latin typeface="新細明體" pitchFamily="18" charset="-120"/>
                <a:ea typeface="標楷體" pitchFamily="65" charset="-120"/>
              </a:rPr>
              <a:t>2</a:t>
            </a:r>
          </a:p>
        </p:txBody>
      </p:sp>
      <p:sp>
        <p:nvSpPr>
          <p:cNvPr id="261148" name="Rectangle 27"/>
          <p:cNvSpPr>
            <a:spLocks noChangeArrowheads="1"/>
          </p:cNvSpPr>
          <p:nvPr/>
        </p:nvSpPr>
        <p:spPr bwMode="auto">
          <a:xfrm>
            <a:off x="1414463" y="1293813"/>
            <a:ext cx="1447800" cy="431800"/>
          </a:xfrm>
          <a:prstGeom prst="rect">
            <a:avLst/>
          </a:prstGeom>
          <a:solidFill>
            <a:srgbClr val="9900CC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Clr>
                <a:schemeClr val="tx2"/>
              </a:buClr>
            </a:pPr>
            <a:r>
              <a:rPr lang="en-US" altLang="zh-TW" sz="1400" b="1">
                <a:latin typeface="新細明體" pitchFamily="18" charset="-120"/>
                <a:ea typeface="標楷體" pitchFamily="65" charset="-120"/>
              </a:rPr>
              <a:t>1</a:t>
            </a:r>
          </a:p>
        </p:txBody>
      </p:sp>
      <p:sp>
        <p:nvSpPr>
          <p:cNvPr id="261149" name="Line 28"/>
          <p:cNvSpPr>
            <a:spLocks noChangeShapeType="1"/>
          </p:cNvSpPr>
          <p:nvPr/>
        </p:nvSpPr>
        <p:spPr bwMode="auto">
          <a:xfrm>
            <a:off x="1414463" y="1293813"/>
            <a:ext cx="7010400" cy="0"/>
          </a:xfrm>
          <a:prstGeom prst="line">
            <a:avLst/>
          </a:prstGeom>
          <a:noFill/>
          <a:ln w="28575" cap="sq">
            <a:solidFill>
              <a:srgbClr val="99FF33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261150" name="Line 29"/>
          <p:cNvSpPr>
            <a:spLocks noChangeShapeType="1"/>
          </p:cNvSpPr>
          <p:nvPr/>
        </p:nvSpPr>
        <p:spPr bwMode="auto">
          <a:xfrm>
            <a:off x="1414463" y="1725613"/>
            <a:ext cx="7010400" cy="0"/>
          </a:xfrm>
          <a:prstGeom prst="line">
            <a:avLst/>
          </a:prstGeom>
          <a:noFill/>
          <a:ln w="12700">
            <a:solidFill>
              <a:srgbClr val="99FF33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261151" name="Line 30"/>
          <p:cNvSpPr>
            <a:spLocks noChangeShapeType="1"/>
          </p:cNvSpPr>
          <p:nvPr/>
        </p:nvSpPr>
        <p:spPr bwMode="auto">
          <a:xfrm>
            <a:off x="1414463" y="2795588"/>
            <a:ext cx="7010400" cy="0"/>
          </a:xfrm>
          <a:prstGeom prst="line">
            <a:avLst/>
          </a:prstGeom>
          <a:noFill/>
          <a:ln w="12700">
            <a:solidFill>
              <a:srgbClr val="99FF33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261152" name="Line 31"/>
          <p:cNvSpPr>
            <a:spLocks noChangeShapeType="1"/>
          </p:cNvSpPr>
          <p:nvPr/>
        </p:nvSpPr>
        <p:spPr bwMode="auto">
          <a:xfrm>
            <a:off x="1414463" y="3865563"/>
            <a:ext cx="7010400" cy="0"/>
          </a:xfrm>
          <a:prstGeom prst="line">
            <a:avLst/>
          </a:prstGeom>
          <a:noFill/>
          <a:ln w="12700">
            <a:solidFill>
              <a:srgbClr val="99FF33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261153" name="Line 32"/>
          <p:cNvSpPr>
            <a:spLocks noChangeShapeType="1"/>
          </p:cNvSpPr>
          <p:nvPr/>
        </p:nvSpPr>
        <p:spPr bwMode="auto">
          <a:xfrm>
            <a:off x="1414463" y="4935538"/>
            <a:ext cx="7010400" cy="0"/>
          </a:xfrm>
          <a:prstGeom prst="line">
            <a:avLst/>
          </a:prstGeom>
          <a:noFill/>
          <a:ln w="12700">
            <a:solidFill>
              <a:srgbClr val="99FF33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261154" name="Line 33"/>
          <p:cNvSpPr>
            <a:spLocks noChangeShapeType="1"/>
          </p:cNvSpPr>
          <p:nvPr/>
        </p:nvSpPr>
        <p:spPr bwMode="auto">
          <a:xfrm>
            <a:off x="1414463" y="6005513"/>
            <a:ext cx="7010400" cy="0"/>
          </a:xfrm>
          <a:prstGeom prst="line">
            <a:avLst/>
          </a:prstGeom>
          <a:noFill/>
          <a:ln w="28575" cap="sq">
            <a:solidFill>
              <a:srgbClr val="99FF33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261155" name="Line 34"/>
          <p:cNvSpPr>
            <a:spLocks noChangeShapeType="1"/>
          </p:cNvSpPr>
          <p:nvPr/>
        </p:nvSpPr>
        <p:spPr bwMode="auto">
          <a:xfrm>
            <a:off x="1414463" y="1293813"/>
            <a:ext cx="0" cy="4711700"/>
          </a:xfrm>
          <a:prstGeom prst="line">
            <a:avLst/>
          </a:prstGeom>
          <a:noFill/>
          <a:ln w="28575" cap="sq">
            <a:solidFill>
              <a:srgbClr val="99FF33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261156" name="Line 35"/>
          <p:cNvSpPr>
            <a:spLocks noChangeShapeType="1"/>
          </p:cNvSpPr>
          <p:nvPr/>
        </p:nvSpPr>
        <p:spPr bwMode="auto">
          <a:xfrm>
            <a:off x="2862263" y="1293813"/>
            <a:ext cx="0" cy="4711700"/>
          </a:xfrm>
          <a:prstGeom prst="line">
            <a:avLst/>
          </a:prstGeom>
          <a:noFill/>
          <a:ln w="12700">
            <a:solidFill>
              <a:srgbClr val="99FF33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261157" name="Line 36"/>
          <p:cNvSpPr>
            <a:spLocks noChangeShapeType="1"/>
          </p:cNvSpPr>
          <p:nvPr/>
        </p:nvSpPr>
        <p:spPr bwMode="auto">
          <a:xfrm>
            <a:off x="4310063" y="1293813"/>
            <a:ext cx="0" cy="4711700"/>
          </a:xfrm>
          <a:prstGeom prst="line">
            <a:avLst/>
          </a:prstGeom>
          <a:noFill/>
          <a:ln w="12700">
            <a:solidFill>
              <a:srgbClr val="99FF33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261158" name="Line 37"/>
          <p:cNvSpPr>
            <a:spLocks noChangeShapeType="1"/>
          </p:cNvSpPr>
          <p:nvPr/>
        </p:nvSpPr>
        <p:spPr bwMode="auto">
          <a:xfrm>
            <a:off x="5529263" y="1293813"/>
            <a:ext cx="0" cy="4711700"/>
          </a:xfrm>
          <a:prstGeom prst="line">
            <a:avLst/>
          </a:prstGeom>
          <a:noFill/>
          <a:ln w="12700">
            <a:solidFill>
              <a:srgbClr val="99FF33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261159" name="Line 38"/>
          <p:cNvSpPr>
            <a:spLocks noChangeShapeType="1"/>
          </p:cNvSpPr>
          <p:nvPr/>
        </p:nvSpPr>
        <p:spPr bwMode="auto">
          <a:xfrm>
            <a:off x="6977063" y="1293813"/>
            <a:ext cx="0" cy="4711700"/>
          </a:xfrm>
          <a:prstGeom prst="line">
            <a:avLst/>
          </a:prstGeom>
          <a:noFill/>
          <a:ln w="12700">
            <a:solidFill>
              <a:srgbClr val="99FF33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261160" name="Line 39"/>
          <p:cNvSpPr>
            <a:spLocks noChangeShapeType="1"/>
          </p:cNvSpPr>
          <p:nvPr/>
        </p:nvSpPr>
        <p:spPr bwMode="auto">
          <a:xfrm>
            <a:off x="8424863" y="1293813"/>
            <a:ext cx="0" cy="4711700"/>
          </a:xfrm>
          <a:prstGeom prst="line">
            <a:avLst/>
          </a:prstGeom>
          <a:noFill/>
          <a:ln w="28575" cap="sq">
            <a:solidFill>
              <a:srgbClr val="99FF33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261161" name="Text Box 40"/>
          <p:cNvSpPr txBox="1">
            <a:spLocks noChangeArrowheads="1"/>
          </p:cNvSpPr>
          <p:nvPr/>
        </p:nvSpPr>
        <p:spPr bwMode="auto">
          <a:xfrm>
            <a:off x="1414463" y="6043613"/>
            <a:ext cx="22923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zh-TW" altLang="en-US" sz="1400">
                <a:solidFill>
                  <a:srgbClr val="FFFF00"/>
                </a:solidFill>
                <a:latin typeface="Times New Roman" pitchFamily="18" charset="0"/>
                <a:ea typeface="標楷體" pitchFamily="65" charset="-120"/>
              </a:rPr>
              <a:t>資料來源</a:t>
            </a:r>
            <a:r>
              <a:rPr lang="zh-TW" altLang="en-US" sz="1400">
                <a:solidFill>
                  <a:srgbClr val="FFFF00"/>
                </a:solidFill>
                <a:latin typeface="Times New Roman" pitchFamily="18" charset="0"/>
              </a:rPr>
              <a:t>：</a:t>
            </a:r>
            <a:r>
              <a:rPr lang="en-US" altLang="zh-TW" sz="1400">
                <a:solidFill>
                  <a:srgbClr val="FFFF00"/>
                </a:solidFill>
                <a:latin typeface="Times New Roman" pitchFamily="18" charset="0"/>
              </a:rPr>
              <a:t>M. J. Earl (1989)</a:t>
            </a:r>
          </a:p>
        </p:txBody>
      </p:sp>
      <p:sp>
        <p:nvSpPr>
          <p:cNvPr id="261162" name="Text Box 41"/>
          <p:cNvSpPr txBox="1">
            <a:spLocks noChangeArrowheads="1"/>
          </p:cNvSpPr>
          <p:nvPr/>
        </p:nvSpPr>
        <p:spPr bwMode="auto">
          <a:xfrm>
            <a:off x="652463" y="1905000"/>
            <a:ext cx="693737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altLang="zh-TW" sz="1600" b="1">
                <a:solidFill>
                  <a:srgbClr val="FFFF00"/>
                </a:solidFill>
                <a:latin typeface="新細明體" pitchFamily="18" charset="-120"/>
              </a:rPr>
              <a:t>MAIN</a:t>
            </a:r>
          </a:p>
          <a:p>
            <a:pPr algn="l"/>
            <a:r>
              <a:rPr lang="en-US" altLang="zh-TW" sz="1600" b="1">
                <a:solidFill>
                  <a:srgbClr val="FFFF00"/>
                </a:solidFill>
                <a:latin typeface="新細明體" pitchFamily="18" charset="-120"/>
              </a:rPr>
              <a:t>TASK</a:t>
            </a:r>
          </a:p>
        </p:txBody>
      </p:sp>
      <p:sp>
        <p:nvSpPr>
          <p:cNvPr id="261163" name="Text Box 42"/>
          <p:cNvSpPr txBox="1">
            <a:spLocks noChangeArrowheads="1"/>
          </p:cNvSpPr>
          <p:nvPr/>
        </p:nvSpPr>
        <p:spPr bwMode="auto">
          <a:xfrm>
            <a:off x="179388" y="2971800"/>
            <a:ext cx="1204912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altLang="zh-TW" sz="1600" b="1">
                <a:solidFill>
                  <a:srgbClr val="FFFF00"/>
                </a:solidFill>
                <a:latin typeface="新細明體" pitchFamily="18" charset="-120"/>
              </a:rPr>
              <a:t>KEY</a:t>
            </a:r>
          </a:p>
          <a:p>
            <a:pPr algn="r"/>
            <a:r>
              <a:rPr lang="en-US" altLang="zh-TW" sz="1600" b="1">
                <a:solidFill>
                  <a:srgbClr val="FFFF00"/>
                </a:solidFill>
                <a:latin typeface="新細明體" pitchFamily="18" charset="-120"/>
              </a:rPr>
              <a:t>OBJECTIVE</a:t>
            </a:r>
          </a:p>
        </p:txBody>
      </p:sp>
      <p:sp>
        <p:nvSpPr>
          <p:cNvPr id="261164" name="Text Box 43"/>
          <p:cNvSpPr txBox="1">
            <a:spLocks noChangeArrowheads="1"/>
          </p:cNvSpPr>
          <p:nvPr/>
        </p:nvSpPr>
        <p:spPr bwMode="auto">
          <a:xfrm>
            <a:off x="180975" y="4114800"/>
            <a:ext cx="1214438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altLang="zh-TW" sz="1600" b="1">
                <a:solidFill>
                  <a:srgbClr val="FFFF00"/>
                </a:solidFill>
                <a:latin typeface="新細明體" pitchFamily="18" charset="-120"/>
              </a:rPr>
              <a:t>DIRECTION</a:t>
            </a:r>
          </a:p>
          <a:p>
            <a:pPr algn="r"/>
            <a:r>
              <a:rPr lang="en-US" altLang="zh-TW" sz="1600" b="1">
                <a:solidFill>
                  <a:srgbClr val="FFFF00"/>
                </a:solidFill>
                <a:latin typeface="新細明體" pitchFamily="18" charset="-120"/>
              </a:rPr>
              <a:t>FROM</a:t>
            </a:r>
          </a:p>
        </p:txBody>
      </p:sp>
      <p:sp>
        <p:nvSpPr>
          <p:cNvPr id="261165" name="Text Box 44"/>
          <p:cNvSpPr txBox="1">
            <a:spLocks noChangeArrowheads="1"/>
          </p:cNvSpPr>
          <p:nvPr/>
        </p:nvSpPr>
        <p:spPr bwMode="auto">
          <a:xfrm>
            <a:off x="179388" y="5105400"/>
            <a:ext cx="1203325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altLang="zh-TW" sz="1600" b="1">
                <a:solidFill>
                  <a:srgbClr val="FFFF00"/>
                </a:solidFill>
                <a:latin typeface="新細明體" pitchFamily="18" charset="-120"/>
              </a:rPr>
              <a:t>MAIN</a:t>
            </a:r>
          </a:p>
          <a:p>
            <a:pPr algn="r"/>
            <a:r>
              <a:rPr lang="en-US" altLang="zh-TW" sz="1600" b="1">
                <a:solidFill>
                  <a:srgbClr val="FFFF00"/>
                </a:solidFill>
                <a:latin typeface="新細明體" pitchFamily="18" charset="-120"/>
              </a:rPr>
              <a:t>APPROACH</a:t>
            </a:r>
          </a:p>
        </p:txBody>
      </p:sp>
      <p:sp>
        <p:nvSpPr>
          <p:cNvPr id="261166" name="Line 45"/>
          <p:cNvSpPr>
            <a:spLocks noChangeShapeType="1"/>
          </p:cNvSpPr>
          <p:nvPr/>
        </p:nvSpPr>
        <p:spPr bwMode="auto">
          <a:xfrm>
            <a:off x="1566863" y="1141413"/>
            <a:ext cx="6629400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stealth" w="med" len="med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261167" name="Text Box 46"/>
          <p:cNvSpPr txBox="1">
            <a:spLocks noChangeArrowheads="1"/>
          </p:cNvSpPr>
          <p:nvPr/>
        </p:nvSpPr>
        <p:spPr bwMode="auto">
          <a:xfrm>
            <a:off x="1258888" y="765175"/>
            <a:ext cx="78851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altLang="zh-TW" sz="2000">
                <a:solidFill>
                  <a:srgbClr val="FFFF00"/>
                </a:solidFill>
              </a:rPr>
              <a:t>Increasing organisational maturity with respect to IS/IT planning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4F831E-3D1A-4D56-A73E-44156B27B055}" type="slidenum">
              <a:rPr lang="en-US" altLang="zh-TW"/>
              <a:pPr>
                <a:defRPr/>
              </a:pPr>
              <a:t>5</a:t>
            </a:fld>
            <a:endParaRPr lang="en-US" altLang="zh-TW"/>
          </a:p>
        </p:txBody>
      </p:sp>
      <p:sp>
        <p:nvSpPr>
          <p:cNvPr id="1916930" name="Rectangle 2"/>
          <p:cNvSpPr>
            <a:spLocks noGrp="1" noChangeArrowheads="1"/>
          </p:cNvSpPr>
          <p:nvPr>
            <p:ph type="title"/>
          </p:nvPr>
        </p:nvSpPr>
        <p:spPr>
          <a:xfrm>
            <a:off x="1187450" y="404813"/>
            <a:ext cx="7019925" cy="1143000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altLang="zh-TW" sz="3600" smtClean="0">
                <a:solidFill>
                  <a:srgbClr val="FFFF00"/>
                </a:solidFill>
              </a:rPr>
              <a:t>Critical issues in managing segments of the portfolio</a:t>
            </a:r>
          </a:p>
        </p:txBody>
      </p:sp>
      <p:graphicFrame>
        <p:nvGraphicFramePr>
          <p:cNvPr id="1916973" name="Group 45"/>
          <p:cNvGraphicFramePr>
            <a:graphicFrameLocks noGrp="1"/>
          </p:cNvGraphicFramePr>
          <p:nvPr/>
        </p:nvGraphicFramePr>
        <p:xfrm>
          <a:off x="395288" y="1989138"/>
          <a:ext cx="8229600" cy="4110482"/>
        </p:xfrm>
        <a:graphic>
          <a:graphicData uri="http://schemas.openxmlformats.org/drawingml/2006/table">
            <a:tbl>
              <a:tblPr/>
              <a:tblGrid>
                <a:gridCol w="1066800"/>
                <a:gridCol w="3352800"/>
                <a:gridCol w="3810000"/>
              </a:tblGrid>
              <a:tr h="501650">
                <a:tc row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lbertus Extra Bold" pitchFamily="34" charset="0"/>
                          <a:ea typeface="標楷體" pitchFamily="65" charset="-120"/>
                        </a:rPr>
                        <a:t>Future risk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en-US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lbertus Extra Bold" pitchFamily="34" charset="0"/>
                        <a:ea typeface="標楷體" pitchFamily="65" charset="-12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en-US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lbertus Extra Bold" pitchFamily="34" charset="0"/>
                        <a:ea typeface="標楷體" pitchFamily="65" charset="-12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en-US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lbertus Extra Bold" pitchFamily="34" charset="0"/>
                        <a:ea typeface="標楷體" pitchFamily="65" charset="-12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en-US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lbertus Extra Bold" pitchFamily="34" charset="0"/>
                        <a:ea typeface="標楷體" pitchFamily="65" charset="-12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en-US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lbertus Extra Bold" pitchFamily="34" charset="0"/>
                        <a:ea typeface="標楷體" pitchFamily="65" charset="-12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en-US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lbertus Extra Bold" pitchFamily="34" charset="0"/>
                        <a:ea typeface="標楷體" pitchFamily="65" charset="-12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en-US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lbertus Extra Bold" pitchFamily="34" charset="0"/>
                        <a:ea typeface="標楷體" pitchFamily="65" charset="-12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lbertus Extra Bold" pitchFamily="34" charset="0"/>
                          <a:ea typeface="標楷體" pitchFamily="65" charset="-120"/>
                        </a:rPr>
                        <a:t>Existing risk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lbertus Extra Bold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lbertus Extra Bold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</a:tr>
              <a:tr h="79375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lbertus Extra Bold" pitchFamily="34" charset="0"/>
                          <a:ea typeface="標楷體" pitchFamily="65" charset="-120"/>
                        </a:rPr>
                        <a:t>Integration of application with particular/unique business needs to achieve maximum advantage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lbertus Extra Bold" pitchFamily="34" charset="0"/>
                          <a:ea typeface="標楷體" pitchFamily="65" charset="-120"/>
                        </a:rPr>
                        <a:t>Identifying the best way of obtaining the business benefits of applications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</a:tr>
              <a:tr h="1112838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lbertus Extra Bold" pitchFamily="34" charset="0"/>
                          <a:ea typeface="標楷體" pitchFamily="65" charset="-120"/>
                        </a:rPr>
                        <a:t>Integration of related applications and information resources to satisfy all business needs in most effective way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lbertus Extra Bold" pitchFamily="34" charset="0"/>
                          <a:ea typeface="標楷體" pitchFamily="65" charset="-120"/>
                        </a:rPr>
                        <a:t>Obtaining, organizing and using information in the most effective way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CC"/>
                    </a:solidFill>
                  </a:tcPr>
                </a:tc>
              </a:tr>
              <a:tr h="38100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lbertus Extra Bold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lbertus Extra Bold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CC"/>
                    </a:solidFill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lbertus Extra Bold" pitchFamily="34" charset="0"/>
                          <a:ea typeface="標楷體" pitchFamily="65" charset="-120"/>
                        </a:rPr>
                        <a:t>Business risk                                                                              Financial risk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180975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lbertus Extra Bold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62170" name="Text Box 30"/>
          <p:cNvSpPr txBox="1">
            <a:spLocks noChangeArrowheads="1"/>
          </p:cNvSpPr>
          <p:nvPr/>
        </p:nvSpPr>
        <p:spPr bwMode="auto">
          <a:xfrm>
            <a:off x="3290888" y="2065338"/>
            <a:ext cx="1600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TW" sz="1600" b="1">
                <a:solidFill>
                  <a:srgbClr val="FFFF00"/>
                </a:solidFill>
                <a:latin typeface="Albertus Extra Bold" pitchFamily="34" charset="0"/>
              </a:rPr>
              <a:t>STRATEGIC</a:t>
            </a:r>
          </a:p>
        </p:txBody>
      </p:sp>
      <p:sp>
        <p:nvSpPr>
          <p:cNvPr id="262171" name="Text Box 31"/>
          <p:cNvSpPr txBox="1">
            <a:spLocks noChangeArrowheads="1"/>
          </p:cNvSpPr>
          <p:nvPr/>
        </p:nvSpPr>
        <p:spPr bwMode="auto">
          <a:xfrm>
            <a:off x="1462088" y="4960938"/>
            <a:ext cx="152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TW" sz="1600" b="1">
                <a:solidFill>
                  <a:srgbClr val="FFFF00"/>
                </a:solidFill>
                <a:latin typeface="Albertus Extra Bold" pitchFamily="34" charset="0"/>
              </a:rPr>
              <a:t>Known risk</a:t>
            </a:r>
          </a:p>
        </p:txBody>
      </p:sp>
      <p:sp>
        <p:nvSpPr>
          <p:cNvPr id="262172" name="Text Box 32"/>
          <p:cNvSpPr txBox="1">
            <a:spLocks noChangeArrowheads="1"/>
          </p:cNvSpPr>
          <p:nvPr/>
        </p:nvSpPr>
        <p:spPr bwMode="auto">
          <a:xfrm>
            <a:off x="3595688" y="4960938"/>
            <a:ext cx="1219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TW" sz="1600" b="1">
                <a:solidFill>
                  <a:srgbClr val="FFFF00"/>
                </a:solidFill>
                <a:latin typeface="Albertus Extra Bold" pitchFamily="34" charset="0"/>
              </a:rPr>
              <a:t>FACTORY</a:t>
            </a:r>
          </a:p>
        </p:txBody>
      </p:sp>
      <p:sp>
        <p:nvSpPr>
          <p:cNvPr id="262173" name="Text Box 33"/>
          <p:cNvSpPr txBox="1">
            <a:spLocks noChangeArrowheads="1"/>
          </p:cNvSpPr>
          <p:nvPr/>
        </p:nvSpPr>
        <p:spPr bwMode="auto">
          <a:xfrm>
            <a:off x="4738688" y="4960938"/>
            <a:ext cx="1219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zh-TW" sz="1600" b="1">
                <a:solidFill>
                  <a:srgbClr val="FFFF00"/>
                </a:solidFill>
                <a:latin typeface="Albertus Extra Bold" pitchFamily="34" charset="0"/>
              </a:rPr>
              <a:t>SUPPORT</a:t>
            </a:r>
          </a:p>
        </p:txBody>
      </p:sp>
      <p:sp>
        <p:nvSpPr>
          <p:cNvPr id="262174" name="Text Box 34"/>
          <p:cNvSpPr txBox="1">
            <a:spLocks noChangeArrowheads="1"/>
          </p:cNvSpPr>
          <p:nvPr/>
        </p:nvSpPr>
        <p:spPr bwMode="auto">
          <a:xfrm>
            <a:off x="7558088" y="4960938"/>
            <a:ext cx="1066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TW" sz="1600" b="1">
                <a:solidFill>
                  <a:srgbClr val="FFFF00"/>
                </a:solidFill>
                <a:latin typeface="Albertus Extra Bold" pitchFamily="34" charset="0"/>
              </a:rPr>
              <a:t>Low risk</a:t>
            </a:r>
          </a:p>
        </p:txBody>
      </p:sp>
      <p:sp>
        <p:nvSpPr>
          <p:cNvPr id="262175" name="Text Box 35"/>
          <p:cNvSpPr txBox="1">
            <a:spLocks noChangeArrowheads="1"/>
          </p:cNvSpPr>
          <p:nvPr/>
        </p:nvSpPr>
        <p:spPr bwMode="auto">
          <a:xfrm>
            <a:off x="1462088" y="2065338"/>
            <a:ext cx="1143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TW" sz="1600" b="1">
                <a:solidFill>
                  <a:srgbClr val="FFFF00"/>
                </a:solidFill>
                <a:latin typeface="Albertus Extra Bold" pitchFamily="34" charset="0"/>
              </a:rPr>
              <a:t>High risk</a:t>
            </a:r>
          </a:p>
        </p:txBody>
      </p:sp>
      <p:sp>
        <p:nvSpPr>
          <p:cNvPr id="262176" name="Text Box 36"/>
          <p:cNvSpPr txBox="1">
            <a:spLocks noChangeArrowheads="1"/>
          </p:cNvSpPr>
          <p:nvPr/>
        </p:nvSpPr>
        <p:spPr bwMode="auto">
          <a:xfrm>
            <a:off x="4814888" y="2065338"/>
            <a:ext cx="2057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TW" sz="1600" b="1">
                <a:solidFill>
                  <a:srgbClr val="FFFF00"/>
                </a:solidFill>
                <a:latin typeface="Albertus Extra Bold" pitchFamily="34" charset="0"/>
              </a:rPr>
              <a:t>HIGH POTENTIAL</a:t>
            </a:r>
          </a:p>
        </p:txBody>
      </p:sp>
      <p:sp>
        <p:nvSpPr>
          <p:cNvPr id="262177" name="Text Box 37"/>
          <p:cNvSpPr txBox="1">
            <a:spLocks noChangeArrowheads="1"/>
          </p:cNvSpPr>
          <p:nvPr/>
        </p:nvSpPr>
        <p:spPr bwMode="auto">
          <a:xfrm>
            <a:off x="7558088" y="1989138"/>
            <a:ext cx="1143000" cy="508000"/>
          </a:xfrm>
          <a:prstGeom prst="rect">
            <a:avLst/>
          </a:prstGeom>
          <a:noFill/>
          <a:ln w="9525">
            <a:noFill/>
            <a:prstDash val="sysDot"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85000"/>
              </a:lnSpc>
              <a:spcBef>
                <a:spcPct val="50000"/>
              </a:spcBef>
            </a:pPr>
            <a:r>
              <a:rPr lang="en-US" altLang="zh-TW" sz="1600" b="1">
                <a:solidFill>
                  <a:srgbClr val="FFFF00"/>
                </a:solidFill>
                <a:latin typeface="Albertus Extra Bold" pitchFamily="34" charset="0"/>
              </a:rPr>
              <a:t>Very high risk</a:t>
            </a:r>
          </a:p>
        </p:txBody>
      </p:sp>
      <p:sp>
        <p:nvSpPr>
          <p:cNvPr id="262178" name="Line 38"/>
          <p:cNvSpPr>
            <a:spLocks noChangeShapeType="1"/>
          </p:cNvSpPr>
          <p:nvPr/>
        </p:nvSpPr>
        <p:spPr bwMode="auto">
          <a:xfrm>
            <a:off x="2757488" y="4960938"/>
            <a:ext cx="0" cy="304800"/>
          </a:xfrm>
          <a:prstGeom prst="line">
            <a:avLst/>
          </a:prstGeom>
          <a:noFill/>
          <a:ln w="38100">
            <a:solidFill>
              <a:srgbClr val="99FF33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262179" name="Line 39"/>
          <p:cNvSpPr>
            <a:spLocks noChangeShapeType="1"/>
          </p:cNvSpPr>
          <p:nvPr/>
        </p:nvSpPr>
        <p:spPr bwMode="auto">
          <a:xfrm>
            <a:off x="2757488" y="1989138"/>
            <a:ext cx="0" cy="533400"/>
          </a:xfrm>
          <a:prstGeom prst="line">
            <a:avLst/>
          </a:prstGeom>
          <a:noFill/>
          <a:ln w="38100">
            <a:solidFill>
              <a:srgbClr val="99FF33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262180" name="Line 40"/>
          <p:cNvSpPr>
            <a:spLocks noChangeShapeType="1"/>
          </p:cNvSpPr>
          <p:nvPr/>
        </p:nvSpPr>
        <p:spPr bwMode="auto">
          <a:xfrm>
            <a:off x="7405688" y="1989138"/>
            <a:ext cx="0" cy="533400"/>
          </a:xfrm>
          <a:prstGeom prst="line">
            <a:avLst/>
          </a:prstGeom>
          <a:noFill/>
          <a:ln w="38100">
            <a:solidFill>
              <a:srgbClr val="99FF33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262181" name="Line 41"/>
          <p:cNvSpPr>
            <a:spLocks noChangeShapeType="1"/>
          </p:cNvSpPr>
          <p:nvPr/>
        </p:nvSpPr>
        <p:spPr bwMode="auto">
          <a:xfrm>
            <a:off x="7481888" y="4884738"/>
            <a:ext cx="0" cy="381000"/>
          </a:xfrm>
          <a:prstGeom prst="line">
            <a:avLst/>
          </a:prstGeom>
          <a:noFill/>
          <a:ln w="38100">
            <a:solidFill>
              <a:srgbClr val="99FF33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262182" name="Line 42"/>
          <p:cNvSpPr>
            <a:spLocks noChangeShapeType="1"/>
          </p:cNvSpPr>
          <p:nvPr/>
        </p:nvSpPr>
        <p:spPr bwMode="auto">
          <a:xfrm>
            <a:off x="852488" y="2522538"/>
            <a:ext cx="0" cy="2133600"/>
          </a:xfrm>
          <a:prstGeom prst="line">
            <a:avLst/>
          </a:prstGeom>
          <a:noFill/>
          <a:ln w="38100">
            <a:solidFill>
              <a:srgbClr val="99FF33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262183" name="Line 43"/>
          <p:cNvSpPr>
            <a:spLocks noChangeShapeType="1"/>
          </p:cNvSpPr>
          <p:nvPr/>
        </p:nvSpPr>
        <p:spPr bwMode="auto">
          <a:xfrm>
            <a:off x="2916238" y="5445125"/>
            <a:ext cx="3960812" cy="0"/>
          </a:xfrm>
          <a:prstGeom prst="line">
            <a:avLst/>
          </a:prstGeom>
          <a:noFill/>
          <a:ln w="38100">
            <a:solidFill>
              <a:srgbClr val="66FF33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848653-623E-4DCE-8CC3-1ACC661F0360}" type="slidenum">
              <a:rPr lang="en-US" altLang="zh-TW"/>
              <a:pPr>
                <a:defRPr/>
              </a:pPr>
              <a:t>6</a:t>
            </a:fld>
            <a:endParaRPr lang="en-US" altLang="zh-TW"/>
          </a:p>
        </p:txBody>
      </p:sp>
      <p:sp>
        <p:nvSpPr>
          <p:cNvPr id="1918979" name="Rectangle 3"/>
          <p:cNvSpPr>
            <a:spLocks noGrp="1" noChangeArrowheads="1"/>
          </p:cNvSpPr>
          <p:nvPr>
            <p:ph type="title"/>
          </p:nvPr>
        </p:nvSpPr>
        <p:spPr>
          <a:xfrm>
            <a:off x="1331913" y="188913"/>
            <a:ext cx="7019925" cy="1143000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altLang="zh-TW" sz="3600" smtClean="0">
                <a:solidFill>
                  <a:srgbClr val="FFFF00"/>
                </a:solidFill>
              </a:rPr>
              <a:t>The application portfolio </a:t>
            </a:r>
            <a:r>
              <a:rPr lang="en-US" altLang="zh-TW" sz="3600" smtClean="0">
                <a:solidFill>
                  <a:srgbClr val="FFFF00"/>
                </a:solidFill>
                <a:latin typeface="標楷體"/>
              </a:rPr>
              <a:t>–</a:t>
            </a:r>
            <a:r>
              <a:rPr lang="en-US" altLang="zh-TW" sz="3600" smtClean="0">
                <a:solidFill>
                  <a:srgbClr val="FFFF00"/>
                </a:solidFill>
              </a:rPr>
              <a:t> Management style</a:t>
            </a:r>
          </a:p>
        </p:txBody>
      </p:sp>
      <p:graphicFrame>
        <p:nvGraphicFramePr>
          <p:cNvPr id="1919005" name="Group 29"/>
          <p:cNvGraphicFramePr>
            <a:graphicFrameLocks noGrp="1"/>
          </p:cNvGraphicFramePr>
          <p:nvPr/>
        </p:nvGraphicFramePr>
        <p:xfrm>
          <a:off x="468313" y="1700213"/>
          <a:ext cx="8077200" cy="3977640"/>
        </p:xfrm>
        <a:graphic>
          <a:graphicData uri="http://schemas.openxmlformats.org/drawingml/2006/table">
            <a:tbl>
              <a:tblPr/>
              <a:tblGrid>
                <a:gridCol w="4038600"/>
                <a:gridCol w="4038600"/>
              </a:tblGrid>
              <a:tr h="685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lbertus Extra Bold" pitchFamily="34" charset="0"/>
                          <a:ea typeface="標楷體" pitchFamily="65" charset="-120"/>
                        </a:rPr>
                        <a:t>STRATEGIC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lbertus Extra Bold" pitchFamily="34" charset="0"/>
                          <a:ea typeface="標楷體" pitchFamily="65" charset="-120"/>
                        </a:rPr>
                        <a:t>HIGH POTENTIAL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lbertus Extra Bold" pitchFamily="34" charset="0"/>
                          <a:ea typeface="標楷體" pitchFamily="65" charset="-120"/>
                        </a:rPr>
                        <a:t>( TURNAROUND )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80"/>
                    </a:solidFill>
                  </a:tcPr>
                </a:tc>
              </a:tr>
              <a:tr h="1016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lbertus Extra Bold" pitchFamily="34" charset="0"/>
                          <a:ea typeface="標楷體" pitchFamily="65" charset="-120"/>
                        </a:rPr>
                        <a:t>Developer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lbertus Extra Bold" pitchFamily="34" charset="0"/>
                          <a:ea typeface="標楷體" pitchFamily="65" charset="-120"/>
                        </a:rPr>
                        <a:t> organization goal seeker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lbertus Extra Bold" pitchFamily="34" charset="0"/>
                          <a:ea typeface="標楷體" pitchFamily="65" charset="-120"/>
                        </a:rPr>
                        <a:t> risk accommodating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lbertus Extra Bold" pitchFamily="34" charset="0"/>
                          <a:ea typeface="標楷體" pitchFamily="65" charset="-120"/>
                        </a:rPr>
                        <a:t> ‘ Central Planner ‘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lbertus Extra Bold" pitchFamily="34" charset="0"/>
                          <a:ea typeface="標楷體" pitchFamily="65" charset="-120"/>
                        </a:rPr>
                        <a:t>Entrepreneur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lbertus Extra Bold" pitchFamily="34" charset="0"/>
                          <a:ea typeface="標楷體" pitchFamily="65" charset="-120"/>
                        </a:rPr>
                        <a:t> personal achiever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lbertus Extra Bold" pitchFamily="34" charset="0"/>
                          <a:ea typeface="標楷體" pitchFamily="65" charset="-120"/>
                        </a:rPr>
                        <a:t> risk taking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lbertus Extra Bold" pitchFamily="34" charset="0"/>
                          <a:ea typeface="標楷體" pitchFamily="65" charset="-120"/>
                        </a:rPr>
                        <a:t> ‘ Free Marketer ’ 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80"/>
                    </a:solidFill>
                  </a:tcPr>
                </a:tc>
              </a:tr>
              <a:tr h="1016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lbertus Extra Bold" pitchFamily="34" charset="0"/>
                          <a:ea typeface="標楷體" pitchFamily="65" charset="-120"/>
                        </a:rPr>
                        <a:t>Controller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lbertus Extra Bold" pitchFamily="34" charset="0"/>
                          <a:ea typeface="標楷體" pitchFamily="65" charset="-120"/>
                        </a:rPr>
                        <a:t> long term/quality solution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lbertus Extra Bold" pitchFamily="34" charset="0"/>
                          <a:ea typeface="標楷體" pitchFamily="65" charset="-120"/>
                        </a:rPr>
                        <a:t> risk reducing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lbertus Extra Bold" pitchFamily="34" charset="0"/>
                          <a:ea typeface="標楷體" pitchFamily="65" charset="-120"/>
                        </a:rPr>
                        <a:t> ‘ Monopolist ‘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lbertus Extra Bold" pitchFamily="34" charset="0"/>
                          <a:ea typeface="標楷體" pitchFamily="65" charset="-120"/>
                        </a:rPr>
                        <a:t>Caretaker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lbertus Extra Bold" pitchFamily="34" charset="0"/>
                          <a:ea typeface="標楷體" pitchFamily="65" charset="-120"/>
                        </a:rPr>
                        <a:t> immediate/efficient solution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lbertus Extra Bold" pitchFamily="34" charset="0"/>
                          <a:ea typeface="標楷體" pitchFamily="65" charset="-120"/>
                        </a:rPr>
                        <a:t> risk avoiding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lbertus Extra Bold" pitchFamily="34" charset="0"/>
                          <a:ea typeface="標楷體" pitchFamily="65" charset="-120"/>
                        </a:rPr>
                        <a:t> ‘ Scare Resourcer ‘ 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00CC"/>
                    </a:solidFill>
                  </a:tcPr>
                </a:tc>
              </a:tr>
              <a:tr h="3063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lbertus Extra Bold" pitchFamily="34" charset="0"/>
                          <a:ea typeface="標楷體" pitchFamily="65" charset="-120"/>
                        </a:rPr>
                        <a:t>FACTORY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lbertus Extra Bold" pitchFamily="34" charset="0"/>
                          <a:ea typeface="標楷體" pitchFamily="65" charset="-120"/>
                        </a:rPr>
                        <a:t>SUPPORT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00CC"/>
                    </a:solidFill>
                  </a:tcPr>
                </a:tc>
              </a:tr>
              <a:tr h="38100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lbertus Extra Bold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教學目標">
  <a:themeElements>
    <a:clrScheme name="Skm 5">
      <a:dk1>
        <a:srgbClr val="463416"/>
      </a:dk1>
      <a:lt1>
        <a:srgbClr val="FFFFFF"/>
      </a:lt1>
      <a:dk2>
        <a:srgbClr val="003399"/>
      </a:dk2>
      <a:lt2>
        <a:srgbClr val="E3E3FF"/>
      </a:lt2>
      <a:accent1>
        <a:srgbClr val="3399FF"/>
      </a:accent1>
      <a:accent2>
        <a:srgbClr val="33CCCC"/>
      </a:accent2>
      <a:accent3>
        <a:srgbClr val="AAADCA"/>
      </a:accent3>
      <a:accent4>
        <a:srgbClr val="DADADA"/>
      </a:accent4>
      <a:accent5>
        <a:srgbClr val="ADCAFF"/>
      </a:accent5>
      <a:accent6>
        <a:srgbClr val="2DB9B9"/>
      </a:accent6>
      <a:hlink>
        <a:srgbClr val="00FFCC"/>
      </a:hlink>
      <a:folHlink>
        <a:srgbClr val="808000"/>
      </a:folHlink>
    </a:clrScheme>
    <a:fontScheme name="Skm">
      <a:majorFont>
        <a:latin typeface="Arial"/>
        <a:ea typeface="標楷體"/>
        <a:cs typeface=""/>
      </a:majorFont>
      <a:minorFont>
        <a:latin typeface="Arial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km 1">
        <a:dk1>
          <a:srgbClr val="4C3A1C"/>
        </a:dk1>
        <a:lt1>
          <a:srgbClr val="FFFFFF"/>
        </a:lt1>
        <a:dk2>
          <a:srgbClr val="993300"/>
        </a:dk2>
        <a:lt2>
          <a:srgbClr val="CCAA00"/>
        </a:lt2>
        <a:accent1>
          <a:srgbClr val="FF3300"/>
        </a:accent1>
        <a:accent2>
          <a:srgbClr val="9E6600"/>
        </a:accent2>
        <a:accent3>
          <a:srgbClr val="CAADAA"/>
        </a:accent3>
        <a:accent4>
          <a:srgbClr val="DADADA"/>
        </a:accent4>
        <a:accent5>
          <a:srgbClr val="FFADAA"/>
        </a:accent5>
        <a:accent6>
          <a:srgbClr val="8F5C00"/>
        </a:accent6>
        <a:hlink>
          <a:srgbClr val="FFCC00"/>
        </a:hlink>
        <a:folHlink>
          <a:srgbClr val="F7DC9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2">
        <a:dk1>
          <a:srgbClr val="3D0058"/>
        </a:dk1>
        <a:lt1>
          <a:srgbClr val="FFFFFF"/>
        </a:lt1>
        <a:dk2>
          <a:srgbClr val="9188B0"/>
        </a:dk2>
        <a:lt2>
          <a:srgbClr val="DDE0DC"/>
        </a:lt2>
        <a:accent1>
          <a:srgbClr val="FFCC00"/>
        </a:accent1>
        <a:accent2>
          <a:srgbClr val="4C3D78"/>
        </a:accent2>
        <a:accent3>
          <a:srgbClr val="C7C3D4"/>
        </a:accent3>
        <a:accent4>
          <a:srgbClr val="DADADA"/>
        </a:accent4>
        <a:accent5>
          <a:srgbClr val="FFE2AA"/>
        </a:accent5>
        <a:accent6>
          <a:srgbClr val="44366C"/>
        </a:accent6>
        <a:hlink>
          <a:srgbClr val="743D78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3">
        <a:dk1>
          <a:srgbClr val="10104C"/>
        </a:dk1>
        <a:lt1>
          <a:srgbClr val="FFFFFF"/>
        </a:lt1>
        <a:dk2>
          <a:srgbClr val="003366"/>
        </a:dk2>
        <a:lt2>
          <a:srgbClr val="C6CCD4"/>
        </a:lt2>
        <a:accent1>
          <a:srgbClr val="33CCFF"/>
        </a:accent1>
        <a:accent2>
          <a:srgbClr val="5B5B8D"/>
        </a:accent2>
        <a:accent3>
          <a:srgbClr val="AAADB8"/>
        </a:accent3>
        <a:accent4>
          <a:srgbClr val="DADADA"/>
        </a:accent4>
        <a:accent5>
          <a:srgbClr val="ADE2FF"/>
        </a:accent5>
        <a:accent6>
          <a:srgbClr val="52527F"/>
        </a:accent6>
        <a:hlink>
          <a:srgbClr val="4529AB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4">
        <a:dk1>
          <a:srgbClr val="B0C8CA"/>
        </a:dk1>
        <a:lt1>
          <a:srgbClr val="FFFFFF"/>
        </a:lt1>
        <a:dk2>
          <a:srgbClr val="000099"/>
        </a:dk2>
        <a:lt2>
          <a:srgbClr val="FFFFFF"/>
        </a:lt2>
        <a:accent1>
          <a:srgbClr val="89C4FF"/>
        </a:accent1>
        <a:accent2>
          <a:srgbClr val="00008C"/>
        </a:accent2>
        <a:accent3>
          <a:srgbClr val="AAAACA"/>
        </a:accent3>
        <a:accent4>
          <a:srgbClr val="DADADA"/>
        </a:accent4>
        <a:accent5>
          <a:srgbClr val="C4DEFF"/>
        </a:accent5>
        <a:accent6>
          <a:srgbClr val="00007E"/>
        </a:accent6>
        <a:hlink>
          <a:srgbClr val="6666FF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5">
        <a:dk1>
          <a:srgbClr val="463416"/>
        </a:dk1>
        <a:lt1>
          <a:srgbClr val="FFFFFF"/>
        </a:lt1>
        <a:dk2>
          <a:srgbClr val="003399"/>
        </a:dk2>
        <a:lt2>
          <a:srgbClr val="E3E3FF"/>
        </a:lt2>
        <a:accent1>
          <a:srgbClr val="3399FF"/>
        </a:accent1>
        <a:accent2>
          <a:srgbClr val="33CCCC"/>
        </a:accent2>
        <a:accent3>
          <a:srgbClr val="AAADCA"/>
        </a:accent3>
        <a:accent4>
          <a:srgbClr val="DADADA"/>
        </a:accent4>
        <a:accent5>
          <a:srgbClr val="ADCAFF"/>
        </a:accent5>
        <a:accent6>
          <a:srgbClr val="2DB9B9"/>
        </a:accent6>
        <a:hlink>
          <a:srgbClr val="00FFCC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6">
        <a:dk1>
          <a:srgbClr val="809296"/>
        </a:dk1>
        <a:lt1>
          <a:srgbClr val="FFFFFF"/>
        </a:lt1>
        <a:dk2>
          <a:srgbClr val="6699FF"/>
        </a:dk2>
        <a:lt2>
          <a:srgbClr val="B3EDFF"/>
        </a:lt2>
        <a:accent1>
          <a:srgbClr val="FF9933"/>
        </a:accent1>
        <a:accent2>
          <a:srgbClr val="FFAA99"/>
        </a:accent2>
        <a:accent3>
          <a:srgbClr val="B8CAFF"/>
        </a:accent3>
        <a:accent4>
          <a:srgbClr val="DADADA"/>
        </a:accent4>
        <a:accent5>
          <a:srgbClr val="FFCAAD"/>
        </a:accent5>
        <a:accent6>
          <a:srgbClr val="E79A8A"/>
        </a:accent6>
        <a:hlink>
          <a:srgbClr val="FFCFA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7">
        <a:dk1>
          <a:srgbClr val="006666"/>
        </a:dk1>
        <a:lt1>
          <a:srgbClr val="FFFFFF"/>
        </a:lt1>
        <a:dk2>
          <a:srgbClr val="85D1E3"/>
        </a:dk2>
        <a:lt2>
          <a:srgbClr val="CCFFFF"/>
        </a:lt2>
        <a:accent1>
          <a:srgbClr val="FFCC00"/>
        </a:accent1>
        <a:accent2>
          <a:srgbClr val="00CC99"/>
        </a:accent2>
        <a:accent3>
          <a:srgbClr val="C2E5EF"/>
        </a:accent3>
        <a:accent4>
          <a:srgbClr val="DADADA"/>
        </a:accent4>
        <a:accent5>
          <a:srgbClr val="FFE2AA"/>
        </a:accent5>
        <a:accent6>
          <a:srgbClr val="00B98A"/>
        </a:accent6>
        <a:hlink>
          <a:srgbClr val="0099FF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8">
        <a:dk1>
          <a:srgbClr val="404B3D"/>
        </a:dk1>
        <a:lt1>
          <a:srgbClr val="FFFFFF"/>
        </a:lt1>
        <a:dk2>
          <a:srgbClr val="A7A491"/>
        </a:dk2>
        <a:lt2>
          <a:srgbClr val="CCD0CA"/>
        </a:lt2>
        <a:accent1>
          <a:srgbClr val="33CCCC"/>
        </a:accent1>
        <a:accent2>
          <a:srgbClr val="004E4C"/>
        </a:accent2>
        <a:accent3>
          <a:srgbClr val="D0CFC7"/>
        </a:accent3>
        <a:accent4>
          <a:srgbClr val="DADADA"/>
        </a:accent4>
        <a:accent5>
          <a:srgbClr val="ADE2E2"/>
        </a:accent5>
        <a:accent6>
          <a:srgbClr val="004644"/>
        </a:accent6>
        <a:hlink>
          <a:srgbClr val="477781"/>
        </a:hlink>
        <a:folHlink>
          <a:srgbClr val="85CC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9">
        <a:dk1>
          <a:srgbClr val="000000"/>
        </a:dk1>
        <a:lt1>
          <a:srgbClr val="FFFFFF"/>
        </a:lt1>
        <a:dk2>
          <a:srgbClr val="FFFFAF"/>
        </a:dk2>
        <a:lt2>
          <a:srgbClr val="676597"/>
        </a:lt2>
        <a:accent1>
          <a:srgbClr val="66CCFF"/>
        </a:accent1>
        <a:accent2>
          <a:srgbClr val="CCEC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B9D6E7"/>
        </a:accent6>
        <a:hlink>
          <a:srgbClr val="6600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教學目標</Template>
  <TotalTime>1</TotalTime>
  <Words>479</Words>
  <Application>Microsoft Office PowerPoint</Application>
  <PresentationFormat>如螢幕大小 (4:3)</PresentationFormat>
  <Paragraphs>214</Paragraphs>
  <Slides>6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6</vt:i4>
      </vt:variant>
    </vt:vector>
  </HeadingPairs>
  <TitlesOfParts>
    <vt:vector size="7" baseType="lpstr">
      <vt:lpstr>教學目標</vt:lpstr>
      <vt:lpstr>投影片 1</vt:lpstr>
      <vt:lpstr>The business / systems portfolio matrix</vt:lpstr>
      <vt:lpstr>Mapping the evolution of ISP on the application portfolio model</vt:lpstr>
      <vt:lpstr>    Five-stage ISP model</vt:lpstr>
      <vt:lpstr>Critical issues in managing segments of the portfolio</vt:lpstr>
      <vt:lpstr>The application portfolio – Management style</vt:lpstr>
    </vt:vector>
  </TitlesOfParts>
  <Company>Your Company Name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Your User Name</dc:creator>
  <cp:lastModifiedBy>Your User Name</cp:lastModifiedBy>
  <cp:revision>1</cp:revision>
  <dcterms:created xsi:type="dcterms:W3CDTF">2010-07-17T13:55:40Z</dcterms:created>
  <dcterms:modified xsi:type="dcterms:W3CDTF">2010-07-17T13:56:58Z</dcterms:modified>
</cp:coreProperties>
</file>